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310" r:id="rId42"/>
    <p:sldId id="297" r:id="rId43"/>
    <p:sldId id="298" r:id="rId44"/>
    <p:sldId id="299" r:id="rId45"/>
    <p:sldId id="300" r:id="rId46"/>
    <p:sldId id="301" r:id="rId47"/>
    <p:sldId id="302" r:id="rId48"/>
    <p:sldId id="312" r:id="rId49"/>
    <p:sldId id="303" r:id="rId50"/>
    <p:sldId id="304" r:id="rId51"/>
    <p:sldId id="305" r:id="rId52"/>
    <p:sldId id="306" r:id="rId53"/>
    <p:sldId id="307" r:id="rId54"/>
    <p:sldId id="308" r:id="rId55"/>
    <p:sldId id="309" r:id="rId56"/>
    <p:sldId id="311"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on" initials="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84" autoAdjust="0"/>
    <p:restoredTop sz="94660"/>
  </p:normalViewPr>
  <p:slideViewPr>
    <p:cSldViewPr snapToGrid="0" showGuides="1">
      <p:cViewPr varScale="1">
        <p:scale>
          <a:sx n="76" d="100"/>
          <a:sy n="76" d="100"/>
        </p:scale>
        <p:origin x="317"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medin02\AppData\Local\Microsoft\Windows\Temporary%20Internet%20Files\Content.Outlook\WGS0DOMA\GRAPHS%20-%20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68352367542231"/>
          <c:y val="0.25023031634417159"/>
          <c:w val="0.71704689121450826"/>
          <c:h val="0.70685177993884019"/>
        </c:manualLayout>
      </c:layout>
      <c:barChart>
        <c:barDir val="bar"/>
        <c:grouping val="clustered"/>
        <c:varyColors val="0"/>
        <c:ser>
          <c:idx val="0"/>
          <c:order val="0"/>
          <c:tx>
            <c:strRef>
              <c:f>'Institutions (2)'!$Q$181</c:f>
              <c:strCache>
                <c:ptCount val="1"/>
                <c:pt idx="0">
                  <c:v>White</c:v>
                </c:pt>
              </c:strCache>
            </c:strRef>
          </c:tx>
          <c:spPr>
            <a:solidFill>
              <a:schemeClr val="accent6"/>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c:spPr>
          <c:invertIfNegative val="0"/>
          <c:dLbls>
            <c:dLbl>
              <c:idx val="0"/>
              <c:layout>
                <c:manualLayout>
                  <c:x val="0"/>
                  <c:y val="2.33181765185962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98-4CEC-8DEB-85D1BD9A74D4}"/>
                </c:ext>
              </c:extLst>
            </c:dLbl>
            <c:dLbl>
              <c:idx val="2"/>
              <c:layout>
                <c:manualLayout>
                  <c:x val="-8.1146936140528004E-17"/>
                  <c:y val="2.33200125954883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98-4CEC-8DEB-85D1BD9A74D4}"/>
                </c:ext>
              </c:extLst>
            </c:dLbl>
            <c:dLbl>
              <c:idx val="4"/>
              <c:layout>
                <c:manualLayout>
                  <c:x val="0"/>
                  <c:y val="6.995452955578873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98-4CEC-8DEB-85D1BD9A74D4}"/>
                </c:ext>
              </c:extLst>
            </c:dLbl>
            <c:dLbl>
              <c:idx val="5"/>
              <c:layout>
                <c:manualLayout>
                  <c:x val="-8.1146936140528004E-17"/>
                  <c:y val="9.32727060743858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98-4CEC-8DEB-85D1BD9A74D4}"/>
                </c:ext>
              </c:extLst>
            </c:dLbl>
            <c:dLbl>
              <c:idx val="6"/>
              <c:layout>
                <c:manualLayout>
                  <c:x val="-2.2131238242779684E-3"/>
                  <c:y val="6.995452955578873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898-4CEC-8DEB-85D1BD9A74D4}"/>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'Institutions (2)'!$P$182:$P$201</c:f>
              <c:strCache>
                <c:ptCount val="9"/>
                <c:pt idx="0">
                  <c:v>Democratic Party </c:v>
                </c:pt>
                <c:pt idx="1">
                  <c:v>Republican Party </c:v>
                </c:pt>
                <c:pt idx="2">
                  <c:v>Government in Washington DC </c:v>
                </c:pt>
                <c:pt idx="3">
                  <c:v>State Government </c:v>
                </c:pt>
                <c:pt idx="4">
                  <c:v>Congress </c:v>
                </c:pt>
                <c:pt idx="5">
                  <c:v>President  </c:v>
                </c:pt>
                <c:pt idx="6">
                  <c:v>Major News Media </c:v>
                </c:pt>
                <c:pt idx="7">
                  <c:v>Religious Institutions </c:v>
                </c:pt>
                <c:pt idx="8">
                  <c:v>Large Corporations </c:v>
                </c:pt>
              </c:strCache>
              <c:extLst/>
            </c:strRef>
          </c:cat>
          <c:val>
            <c:numRef>
              <c:f>'Institutions (2)'!$Q$182:$Q$201</c:f>
              <c:numCache>
                <c:formatCode>###0%</c:formatCode>
                <c:ptCount val="9"/>
                <c:pt idx="0">
                  <c:v>0.23205500276138408</c:v>
                </c:pt>
                <c:pt idx="1">
                  <c:v>0.19443439603667875</c:v>
                </c:pt>
                <c:pt idx="2">
                  <c:v>0.13979665362047386</c:v>
                </c:pt>
                <c:pt idx="3">
                  <c:v>0.28379689410651815</c:v>
                </c:pt>
                <c:pt idx="4">
                  <c:v>0.14364450299090292</c:v>
                </c:pt>
                <c:pt idx="5">
                  <c:v>0.34955141369271203</c:v>
                </c:pt>
                <c:pt idx="6">
                  <c:v>0.16829027840919009</c:v>
                </c:pt>
                <c:pt idx="7">
                  <c:v>0.35264727778862698</c:v>
                </c:pt>
                <c:pt idx="8">
                  <c:v>0.13138662492578379</c:v>
                </c:pt>
              </c:numCache>
              <c:extLst/>
            </c:numRef>
          </c:val>
          <c:extLst>
            <c:ext xmlns:c16="http://schemas.microsoft.com/office/drawing/2014/chart" uri="{C3380CC4-5D6E-409C-BE32-E72D297353CC}">
              <c16:uniqueId val="{00000005-D898-4CEC-8DEB-85D1BD9A74D4}"/>
            </c:ext>
          </c:extLst>
        </c:ser>
        <c:ser>
          <c:idx val="1"/>
          <c:order val="1"/>
          <c:tx>
            <c:v>African American</c:v>
          </c:tx>
          <c:spPr>
            <a:solidFill>
              <a:srgbClr val="7030A0"/>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c:spPr>
          <c:invertIfNegative val="0"/>
          <c:dLbls>
            <c:dLbl>
              <c:idx val="2"/>
              <c:layout>
                <c:manualLayout>
                  <c:x val="-4.4262476485560183E-3"/>
                  <c:y val="2.33181765185953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898-4CEC-8DEB-85D1BD9A74D4}"/>
                </c:ext>
              </c:extLst>
            </c:dLbl>
            <c:dLbl>
              <c:idx val="4"/>
              <c:layout>
                <c:manualLayout>
                  <c:x val="-8.1146936140528004E-17"/>
                  <c:y val="2.33200125954874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898-4CEC-8DEB-85D1BD9A74D4}"/>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'Institutions (2)'!$P$182:$P$201</c:f>
              <c:strCache>
                <c:ptCount val="9"/>
                <c:pt idx="0">
                  <c:v>Democratic Party </c:v>
                </c:pt>
                <c:pt idx="1">
                  <c:v>Republican Party </c:v>
                </c:pt>
                <c:pt idx="2">
                  <c:v>Government in Washington DC </c:v>
                </c:pt>
                <c:pt idx="3">
                  <c:v>State Government </c:v>
                </c:pt>
                <c:pt idx="4">
                  <c:v>Congress </c:v>
                </c:pt>
                <c:pt idx="5">
                  <c:v>President  </c:v>
                </c:pt>
                <c:pt idx="6">
                  <c:v>Major News Media </c:v>
                </c:pt>
                <c:pt idx="7">
                  <c:v>Religious Institutions </c:v>
                </c:pt>
                <c:pt idx="8">
                  <c:v>Large Corporations </c:v>
                </c:pt>
              </c:strCache>
              <c:extLst/>
            </c:strRef>
          </c:cat>
          <c:val>
            <c:numRef>
              <c:f>'Institutions (2)'!$R$182:$R$201</c:f>
              <c:numCache>
                <c:formatCode>###0%</c:formatCode>
                <c:ptCount val="9"/>
                <c:pt idx="0">
                  <c:v>0.46600000000000003</c:v>
                </c:pt>
                <c:pt idx="1">
                  <c:v>0.10299999999999999</c:v>
                </c:pt>
                <c:pt idx="2">
                  <c:v>0.23400000000000001</c:v>
                </c:pt>
                <c:pt idx="3">
                  <c:v>0.222</c:v>
                </c:pt>
                <c:pt idx="4">
                  <c:v>0.192</c:v>
                </c:pt>
                <c:pt idx="5">
                  <c:v>0.55700000000000005</c:v>
                </c:pt>
                <c:pt idx="6">
                  <c:v>0.17599999999999999</c:v>
                </c:pt>
                <c:pt idx="7">
                  <c:v>0.44900000000000001</c:v>
                </c:pt>
                <c:pt idx="8">
                  <c:v>0.14000000000000001</c:v>
                </c:pt>
              </c:numCache>
              <c:extLst/>
            </c:numRef>
          </c:val>
          <c:extLst>
            <c:ext xmlns:c16="http://schemas.microsoft.com/office/drawing/2014/chart" uri="{C3380CC4-5D6E-409C-BE32-E72D297353CC}">
              <c16:uniqueId val="{00000008-D898-4CEC-8DEB-85D1BD9A74D4}"/>
            </c:ext>
          </c:extLst>
        </c:ser>
        <c:ser>
          <c:idx val="2"/>
          <c:order val="2"/>
          <c:tx>
            <c:v>Latino</c:v>
          </c:tx>
          <c:spPr>
            <a:solidFill>
              <a:schemeClr val="accent4"/>
            </a:solidFill>
            <a:ln w="9525" cap="flat" cmpd="sng" algn="ctr">
              <a:solidFill>
                <a:schemeClr val="lt1">
                  <a:shade val="95000"/>
                  <a:satMod val="105000"/>
                </a:schemeClr>
              </a:solidFill>
              <a:prstDash val="solid"/>
              <a:round/>
            </a:ln>
            <a:effectLst>
              <a:outerShdw blurRad="40000" dist="20000" dir="5400000" rotWithShape="0">
                <a:srgbClr val="000000">
                  <a:alpha val="38000"/>
                </a:srgbClr>
              </a:outerShdw>
            </a:effectLst>
          </c:spPr>
          <c:invertIfNegative val="0"/>
          <c:dLbls>
            <c:dLbl>
              <c:idx val="0"/>
              <c:layout>
                <c:manualLayout>
                  <c:x val="-2.2131238242779684E-3"/>
                  <c:y val="-1.1658904651609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898-4CEC-8DEB-85D1BD9A74D4}"/>
                </c:ext>
              </c:extLst>
            </c:dLbl>
            <c:dLbl>
              <c:idx val="4"/>
              <c:layout>
                <c:manualLayout>
                  <c:x val="0"/>
                  <c:y val="-6.995452955578873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898-4CEC-8DEB-85D1BD9A74D4}"/>
                </c:ext>
              </c:extLst>
            </c:dLbl>
            <c:dLbl>
              <c:idx val="5"/>
              <c:layout>
                <c:manualLayout>
                  <c:x val="8.1146936140528004E-17"/>
                  <c:y val="-1.1659088259298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898-4CEC-8DEB-85D1BD9A74D4}"/>
                </c:ext>
              </c:extLst>
            </c:dLbl>
            <c:dLbl>
              <c:idx val="6"/>
              <c:layout>
                <c:manualLayout>
                  <c:x val="-8.1146936140528004E-17"/>
                  <c:y val="-6.995452955578873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898-4CEC-8DEB-85D1BD9A74D4}"/>
                </c:ext>
              </c:extLst>
            </c:dLbl>
            <c:dLbl>
              <c:idx val="8"/>
              <c:layout>
                <c:manualLayout>
                  <c:x val="-2.2131238242780495E-3"/>
                  <c:y val="-9.32727060743849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898-4CEC-8DEB-85D1BD9A74D4}"/>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'Institutions (2)'!$P$182:$P$201</c:f>
              <c:strCache>
                <c:ptCount val="9"/>
                <c:pt idx="0">
                  <c:v>Democratic Party </c:v>
                </c:pt>
                <c:pt idx="1">
                  <c:v>Republican Party </c:v>
                </c:pt>
                <c:pt idx="2">
                  <c:v>Government in Washington DC </c:v>
                </c:pt>
                <c:pt idx="3">
                  <c:v>State Government </c:v>
                </c:pt>
                <c:pt idx="4">
                  <c:v>Congress </c:v>
                </c:pt>
                <c:pt idx="5">
                  <c:v>President  </c:v>
                </c:pt>
                <c:pt idx="6">
                  <c:v>Major News Media </c:v>
                </c:pt>
                <c:pt idx="7">
                  <c:v>Religious Institutions </c:v>
                </c:pt>
                <c:pt idx="8">
                  <c:v>Large Corporations </c:v>
                </c:pt>
              </c:strCache>
              <c:extLst/>
            </c:strRef>
          </c:cat>
          <c:val>
            <c:numRef>
              <c:f>'Institutions (2)'!$S$182:$S$201</c:f>
              <c:numCache>
                <c:formatCode>###0%</c:formatCode>
                <c:ptCount val="9"/>
                <c:pt idx="0">
                  <c:v>0.35699999999999998</c:v>
                </c:pt>
                <c:pt idx="1">
                  <c:v>0.14899999999999999</c:v>
                </c:pt>
                <c:pt idx="2">
                  <c:v>0.23</c:v>
                </c:pt>
                <c:pt idx="3">
                  <c:v>0.29499999999999998</c:v>
                </c:pt>
                <c:pt idx="4">
                  <c:v>0.20899999999999999</c:v>
                </c:pt>
                <c:pt idx="5">
                  <c:v>0.45100000000000001</c:v>
                </c:pt>
                <c:pt idx="6">
                  <c:v>0.19700000000000001</c:v>
                </c:pt>
                <c:pt idx="7">
                  <c:v>0.38400000000000001</c:v>
                </c:pt>
                <c:pt idx="8">
                  <c:v>0.13200000000000001</c:v>
                </c:pt>
              </c:numCache>
              <c:extLst/>
            </c:numRef>
          </c:val>
          <c:extLst>
            <c:ext xmlns:c16="http://schemas.microsoft.com/office/drawing/2014/chart" uri="{C3380CC4-5D6E-409C-BE32-E72D297353CC}">
              <c16:uniqueId val="{0000000E-D898-4CEC-8DEB-85D1BD9A74D4}"/>
            </c:ext>
          </c:extLst>
        </c:ser>
        <c:dLbls>
          <c:showLegendKey val="0"/>
          <c:showVal val="0"/>
          <c:showCatName val="0"/>
          <c:showSerName val="0"/>
          <c:showPercent val="0"/>
          <c:showBubbleSize val="0"/>
        </c:dLbls>
        <c:gapWidth val="150"/>
        <c:axId val="260622544"/>
        <c:axId val="260622936"/>
      </c:barChart>
      <c:catAx>
        <c:axId val="260622544"/>
        <c:scaling>
          <c:orientation val="maxMin"/>
        </c:scaling>
        <c:delete val="0"/>
        <c:axPos val="l"/>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260622936"/>
        <c:crosses val="autoZero"/>
        <c:auto val="1"/>
        <c:lblAlgn val="ctr"/>
        <c:lblOffset val="100"/>
        <c:noMultiLvlLbl val="0"/>
      </c:catAx>
      <c:valAx>
        <c:axId val="260622936"/>
        <c:scaling>
          <c:orientation val="minMax"/>
        </c:scaling>
        <c:delete val="0"/>
        <c:axPos val="t"/>
        <c:majorGridlines>
          <c:spPr>
            <a:ln w="9525" cap="flat" cmpd="sng" algn="ctr">
              <a:solidFill>
                <a:schemeClr val="tx1">
                  <a:tint val="75000"/>
                  <a:shade val="95000"/>
                  <a:satMod val="105000"/>
                </a:schemeClr>
              </a:solidFill>
              <a:prstDash val="solid"/>
              <a:round/>
            </a:ln>
            <a:effectLst/>
          </c:spPr>
        </c:majorGridlines>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dirty="0"/>
                  <a:t>% "somewhat" or "completely" trust</a:t>
                </a:r>
              </a:p>
            </c:rich>
          </c:tx>
          <c:layout>
            <c:manualLayout>
              <c:xMode val="edge"/>
              <c:yMode val="edge"/>
              <c:x val="0.39532009585758304"/>
              <c:y val="0.10883611035382287"/>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60622544"/>
        <c:crosses val="autoZero"/>
        <c:crossBetween val="between"/>
      </c:valAx>
      <c:spPr>
        <a:noFill/>
        <a:ln>
          <a:noFill/>
        </a:ln>
        <a:effectLst/>
      </c:spPr>
    </c:plotArea>
    <c:legend>
      <c:legendPos val="b"/>
      <c:layout>
        <c:manualLayout>
          <c:xMode val="edge"/>
          <c:yMode val="edge"/>
          <c:x val="6.0369661383341801E-2"/>
          <c:y val="0.95051791138909314"/>
          <c:w val="0.88811317253042832"/>
          <c:h val="4.4837915722234611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6350" cap="flat" cmpd="sng" algn="ctr">
      <a:noFill/>
      <a:prstDash val="solid"/>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spPr>
        <a:noFill/>
        <a:ln w="6350" cap="flat" cmpd="sng" algn="ctr">
          <a:solidFill>
            <a:schemeClr val="tx1">
              <a:tint val="75000"/>
            </a:schemeClr>
          </a:solidFill>
          <a:prstDash val="solid"/>
          <a:round/>
        </a:ln>
        <a:effectLst/>
        <a:sp3d contourW="6350">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Column1</c:v>
                </c:pt>
              </c:strCache>
            </c:strRef>
          </c:tx>
          <c:dPt>
            <c:idx val="0"/>
            <c:bubble3D val="0"/>
            <c:spPr>
              <a:solidFill>
                <a:schemeClr val="accent6"/>
              </a:solidFill>
              <a:ln>
                <a:noFill/>
              </a:ln>
              <a:effectLst/>
              <a:sp3d/>
            </c:spPr>
            <c:extLst>
              <c:ext xmlns:c16="http://schemas.microsoft.com/office/drawing/2014/chart" uri="{C3380CC4-5D6E-409C-BE32-E72D297353CC}">
                <c16:uniqueId val="{00000001-19EB-455E-895B-B1CD171D5146}"/>
              </c:ext>
            </c:extLst>
          </c:dPt>
          <c:dPt>
            <c:idx val="1"/>
            <c:bubble3D val="0"/>
            <c:spPr>
              <a:solidFill>
                <a:schemeClr val="accent5"/>
              </a:solidFill>
              <a:ln>
                <a:noFill/>
              </a:ln>
              <a:effectLst/>
              <a:sp3d/>
            </c:spPr>
            <c:extLst>
              <c:ext xmlns:c16="http://schemas.microsoft.com/office/drawing/2014/chart" uri="{C3380CC4-5D6E-409C-BE32-E72D297353CC}">
                <c16:uniqueId val="{00000003-19EB-455E-895B-B1CD171D5146}"/>
              </c:ext>
            </c:extLst>
          </c:dPt>
          <c:dPt>
            <c:idx val="2"/>
            <c:bubble3D val="0"/>
            <c:spPr>
              <a:solidFill>
                <a:schemeClr val="accent4"/>
              </a:solidFill>
              <a:ln>
                <a:noFill/>
              </a:ln>
              <a:effectLst/>
              <a:sp3d/>
            </c:spPr>
            <c:extLst>
              <c:ext xmlns:c16="http://schemas.microsoft.com/office/drawing/2014/chart" uri="{C3380CC4-5D6E-409C-BE32-E72D297353CC}">
                <c16:uniqueId val="{00000005-19EB-455E-895B-B1CD171D5146}"/>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Times New Roman" panose="02020603050405020304" pitchFamily="18" charset="0"/>
                  </a:defRPr>
                </a:pPr>
                <a:endParaRPr lang="en-US"/>
              </a:p>
            </c:txPr>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Sheet1!$A$2:$A$4</c:f>
              <c:strCache>
                <c:ptCount val="3"/>
                <c:pt idx="0">
                  <c:v>High schools with no known civics or government course offered</c:v>
                </c:pt>
                <c:pt idx="1">
                  <c:v>High schools with no required civics or government course</c:v>
                </c:pt>
                <c:pt idx="2">
                  <c:v>High schools with a required civics or government course</c:v>
                </c:pt>
              </c:strCache>
            </c:strRef>
          </c:cat>
          <c:val>
            <c:numRef>
              <c:f>Sheet1!$B$2:$B$4</c:f>
              <c:numCache>
                <c:formatCode>0%</c:formatCode>
                <c:ptCount val="3"/>
                <c:pt idx="0">
                  <c:v>0.13</c:v>
                </c:pt>
                <c:pt idx="1">
                  <c:v>0.27</c:v>
                </c:pt>
                <c:pt idx="2">
                  <c:v>0.6</c:v>
                </c:pt>
              </c:numCache>
            </c:numRef>
          </c:val>
          <c:extLst>
            <c:ext xmlns:c16="http://schemas.microsoft.com/office/drawing/2014/chart" uri="{C3380CC4-5D6E-409C-BE32-E72D297353CC}">
              <c16:uniqueId val="{00000006-19EB-455E-895B-B1CD171D5146}"/>
            </c:ext>
          </c:extLst>
        </c:ser>
        <c:dLbls>
          <c:showLegendKey val="0"/>
          <c:showVal val="0"/>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Times New Roman" panose="02020603050405020304" pitchFamily="18"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Area 1</c:v>
                </c:pt>
              </c:strCache>
            </c:strRef>
          </c:tx>
          <c:spPr>
            <a:solidFill>
              <a:srgbClr val="00B050"/>
            </a:solidFill>
            <a:ln>
              <a:noFill/>
            </a:ln>
            <a:effectLst/>
          </c:spPr>
          <c:invertIfNegative val="0"/>
          <c:cat>
            <c:strRef>
              <c:f>Sheet1!$A$2:$A$5</c:f>
              <c:strCache>
                <c:ptCount val="4"/>
                <c:pt idx="0">
                  <c:v>Direct instruction</c:v>
                </c:pt>
                <c:pt idx="1">
                  <c:v>Discussion</c:v>
                </c:pt>
                <c:pt idx="2">
                  <c:v>Service-learning</c:v>
                </c:pt>
                <c:pt idx="3">
                  <c:v>Simulations</c:v>
                </c:pt>
              </c:strCache>
            </c:strRef>
          </c:cat>
          <c:val>
            <c:numRef>
              <c:f>Sheet1!$B$2:$B$5</c:f>
              <c:numCache>
                <c:formatCode>0.00</c:formatCode>
                <c:ptCount val="4"/>
                <c:pt idx="0">
                  <c:v>0.65027954501638707</c:v>
                </c:pt>
                <c:pt idx="1">
                  <c:v>0.64520255401511351</c:v>
                </c:pt>
                <c:pt idx="2">
                  <c:v>0.32039682539682535</c:v>
                </c:pt>
                <c:pt idx="3">
                  <c:v>0.60329991645781111</c:v>
                </c:pt>
              </c:numCache>
            </c:numRef>
          </c:val>
          <c:extLst>
            <c:ext xmlns:c16="http://schemas.microsoft.com/office/drawing/2014/chart" uri="{C3380CC4-5D6E-409C-BE32-E72D297353CC}">
              <c16:uniqueId val="{00000000-4DFD-4EC5-A0C2-8BBD6FC597F1}"/>
            </c:ext>
          </c:extLst>
        </c:ser>
        <c:ser>
          <c:idx val="1"/>
          <c:order val="1"/>
          <c:tx>
            <c:strRef>
              <c:f>Sheet1!$C$1</c:f>
              <c:strCache>
                <c:ptCount val="1"/>
                <c:pt idx="0">
                  <c:v>Area 2</c:v>
                </c:pt>
              </c:strCache>
            </c:strRef>
          </c:tx>
          <c:spPr>
            <a:solidFill>
              <a:srgbClr val="FFFF00"/>
            </a:solidFill>
            <a:ln>
              <a:noFill/>
            </a:ln>
            <a:effectLst/>
          </c:spPr>
          <c:invertIfNegative val="0"/>
          <c:cat>
            <c:strRef>
              <c:f>Sheet1!$A$2:$A$5</c:f>
              <c:strCache>
                <c:ptCount val="4"/>
                <c:pt idx="0">
                  <c:v>Direct instruction</c:v>
                </c:pt>
                <c:pt idx="1">
                  <c:v>Discussion</c:v>
                </c:pt>
                <c:pt idx="2">
                  <c:v>Service-learning</c:v>
                </c:pt>
                <c:pt idx="3">
                  <c:v>Simulations</c:v>
                </c:pt>
              </c:strCache>
            </c:strRef>
          </c:cat>
          <c:val>
            <c:numRef>
              <c:f>Sheet1!$C$2:$C$5</c:f>
              <c:numCache>
                <c:formatCode>0.00</c:formatCode>
                <c:ptCount val="4"/>
                <c:pt idx="0">
                  <c:v>0.66457316268637023</c:v>
                </c:pt>
                <c:pt idx="1">
                  <c:v>0.67433724504525927</c:v>
                </c:pt>
                <c:pt idx="2">
                  <c:v>0.17980858085808582</c:v>
                </c:pt>
                <c:pt idx="3">
                  <c:v>0.52017560246590688</c:v>
                </c:pt>
              </c:numCache>
            </c:numRef>
          </c:val>
          <c:extLst>
            <c:ext xmlns:c16="http://schemas.microsoft.com/office/drawing/2014/chart" uri="{C3380CC4-5D6E-409C-BE32-E72D297353CC}">
              <c16:uniqueId val="{00000001-4DFD-4EC5-A0C2-8BBD6FC597F1}"/>
            </c:ext>
          </c:extLst>
        </c:ser>
        <c:ser>
          <c:idx val="2"/>
          <c:order val="2"/>
          <c:tx>
            <c:strRef>
              <c:f>Sheet1!$D$1</c:f>
              <c:strCache>
                <c:ptCount val="1"/>
                <c:pt idx="0">
                  <c:v>Area 3</c:v>
                </c:pt>
              </c:strCache>
            </c:strRef>
          </c:tx>
          <c:spPr>
            <a:solidFill>
              <a:srgbClr val="0080B2"/>
            </a:solidFill>
            <a:ln>
              <a:noFill/>
            </a:ln>
            <a:effectLst/>
          </c:spPr>
          <c:invertIfNegative val="0"/>
          <c:cat>
            <c:strRef>
              <c:f>Sheet1!$A$2:$A$5</c:f>
              <c:strCache>
                <c:ptCount val="4"/>
                <c:pt idx="0">
                  <c:v>Direct instruction</c:v>
                </c:pt>
                <c:pt idx="1">
                  <c:v>Discussion</c:v>
                </c:pt>
                <c:pt idx="2">
                  <c:v>Service-learning</c:v>
                </c:pt>
                <c:pt idx="3">
                  <c:v>Simulations</c:v>
                </c:pt>
              </c:strCache>
            </c:strRef>
          </c:cat>
          <c:val>
            <c:numRef>
              <c:f>Sheet1!$D$2:$D$5</c:f>
              <c:numCache>
                <c:formatCode>0.00</c:formatCode>
                <c:ptCount val="4"/>
                <c:pt idx="0">
                  <c:v>0.63705738705738701</c:v>
                </c:pt>
                <c:pt idx="1">
                  <c:v>0.62212289874627535</c:v>
                </c:pt>
                <c:pt idx="2">
                  <c:v>8.3017006802721088E-2</c:v>
                </c:pt>
                <c:pt idx="3">
                  <c:v>0.56802721088435382</c:v>
                </c:pt>
              </c:numCache>
            </c:numRef>
          </c:val>
          <c:extLst>
            <c:ext xmlns:c16="http://schemas.microsoft.com/office/drawing/2014/chart" uri="{C3380CC4-5D6E-409C-BE32-E72D297353CC}">
              <c16:uniqueId val="{00000002-4DFD-4EC5-A0C2-8BBD6FC597F1}"/>
            </c:ext>
          </c:extLst>
        </c:ser>
        <c:ser>
          <c:idx val="3"/>
          <c:order val="3"/>
          <c:tx>
            <c:strRef>
              <c:f>Sheet1!$E$1</c:f>
              <c:strCache>
                <c:ptCount val="1"/>
                <c:pt idx="0">
                  <c:v>Area 4</c:v>
                </c:pt>
              </c:strCache>
            </c:strRef>
          </c:tx>
          <c:spPr>
            <a:solidFill>
              <a:srgbClr val="9933FF"/>
            </a:solidFill>
            <a:ln>
              <a:noFill/>
            </a:ln>
            <a:effectLst/>
          </c:spPr>
          <c:invertIfNegative val="0"/>
          <c:cat>
            <c:strRef>
              <c:f>Sheet1!$A$2:$A$5</c:f>
              <c:strCache>
                <c:ptCount val="4"/>
                <c:pt idx="0">
                  <c:v>Direct instruction</c:v>
                </c:pt>
                <c:pt idx="1">
                  <c:v>Discussion</c:v>
                </c:pt>
                <c:pt idx="2">
                  <c:v>Service-learning</c:v>
                </c:pt>
                <c:pt idx="3">
                  <c:v>Simulations</c:v>
                </c:pt>
              </c:strCache>
            </c:strRef>
          </c:cat>
          <c:val>
            <c:numRef>
              <c:f>Sheet1!$E$2:$E$5</c:f>
              <c:numCache>
                <c:formatCode>0.00</c:formatCode>
                <c:ptCount val="4"/>
                <c:pt idx="0">
                  <c:v>0.59763313609467461</c:v>
                </c:pt>
                <c:pt idx="1">
                  <c:v>0.68394648829431448</c:v>
                </c:pt>
                <c:pt idx="2">
                  <c:v>2.2727272727272731E-2</c:v>
                </c:pt>
                <c:pt idx="3">
                  <c:v>0.56643356643356646</c:v>
                </c:pt>
              </c:numCache>
            </c:numRef>
          </c:val>
          <c:extLst>
            <c:ext xmlns:c16="http://schemas.microsoft.com/office/drawing/2014/chart" uri="{C3380CC4-5D6E-409C-BE32-E72D297353CC}">
              <c16:uniqueId val="{00000003-4DFD-4EC5-A0C2-8BBD6FC597F1}"/>
            </c:ext>
          </c:extLst>
        </c:ser>
        <c:ser>
          <c:idx val="4"/>
          <c:order val="4"/>
          <c:tx>
            <c:strRef>
              <c:f>Sheet1!$F$1</c:f>
              <c:strCache>
                <c:ptCount val="1"/>
                <c:pt idx="0">
                  <c:v>Area 5</c:v>
                </c:pt>
              </c:strCache>
            </c:strRef>
          </c:tx>
          <c:spPr>
            <a:solidFill>
              <a:srgbClr val="92D050"/>
            </a:solidFill>
            <a:ln>
              <a:noFill/>
            </a:ln>
            <a:effectLst/>
          </c:spPr>
          <c:invertIfNegative val="0"/>
          <c:cat>
            <c:strRef>
              <c:f>Sheet1!$A$2:$A$5</c:f>
              <c:strCache>
                <c:ptCount val="4"/>
                <c:pt idx="0">
                  <c:v>Direct instruction</c:v>
                </c:pt>
                <c:pt idx="1">
                  <c:v>Discussion</c:v>
                </c:pt>
                <c:pt idx="2">
                  <c:v>Service-learning</c:v>
                </c:pt>
                <c:pt idx="3">
                  <c:v>Simulations</c:v>
                </c:pt>
              </c:strCache>
            </c:strRef>
          </c:cat>
          <c:val>
            <c:numRef>
              <c:f>Sheet1!$F$2:$F$5</c:f>
              <c:numCache>
                <c:formatCode>0.00</c:formatCode>
                <c:ptCount val="4"/>
                <c:pt idx="0">
                  <c:v>0.63831603453293251</c:v>
                </c:pt>
                <c:pt idx="1">
                  <c:v>0.63090802639982957</c:v>
                </c:pt>
                <c:pt idx="2">
                  <c:v>0.12159090909090908</c:v>
                </c:pt>
                <c:pt idx="3">
                  <c:v>0.48324225865209469</c:v>
                </c:pt>
              </c:numCache>
            </c:numRef>
          </c:val>
          <c:extLst>
            <c:ext xmlns:c16="http://schemas.microsoft.com/office/drawing/2014/chart" uri="{C3380CC4-5D6E-409C-BE32-E72D297353CC}">
              <c16:uniqueId val="{00000004-4DFD-4EC5-A0C2-8BBD6FC597F1}"/>
            </c:ext>
          </c:extLst>
        </c:ser>
        <c:ser>
          <c:idx val="5"/>
          <c:order val="5"/>
          <c:tx>
            <c:strRef>
              <c:f>Sheet1!$G$1</c:f>
              <c:strCache>
                <c:ptCount val="1"/>
                <c:pt idx="0">
                  <c:v>Area 6</c:v>
                </c:pt>
              </c:strCache>
            </c:strRef>
          </c:tx>
          <c:spPr>
            <a:solidFill>
              <a:srgbClr val="FF0000"/>
            </a:solidFill>
            <a:ln>
              <a:noFill/>
            </a:ln>
            <a:effectLst/>
          </c:spPr>
          <c:invertIfNegative val="0"/>
          <c:cat>
            <c:strRef>
              <c:f>Sheet1!$A$2:$A$5</c:f>
              <c:strCache>
                <c:ptCount val="4"/>
                <c:pt idx="0">
                  <c:v>Direct instruction</c:v>
                </c:pt>
                <c:pt idx="1">
                  <c:v>Discussion</c:v>
                </c:pt>
                <c:pt idx="2">
                  <c:v>Service-learning</c:v>
                </c:pt>
                <c:pt idx="3">
                  <c:v>Simulations</c:v>
                </c:pt>
              </c:strCache>
            </c:strRef>
          </c:cat>
          <c:val>
            <c:numRef>
              <c:f>Sheet1!$G$2:$G$5</c:f>
              <c:numCache>
                <c:formatCode>0.00</c:formatCode>
                <c:ptCount val="4"/>
                <c:pt idx="0">
                  <c:v>0.64764890282131671</c:v>
                </c:pt>
                <c:pt idx="1">
                  <c:v>0.57748323717448935</c:v>
                </c:pt>
                <c:pt idx="2">
                  <c:v>0.1478930817610063</c:v>
                </c:pt>
                <c:pt idx="3">
                  <c:v>0.52109777015437397</c:v>
                </c:pt>
              </c:numCache>
            </c:numRef>
          </c:val>
          <c:extLst>
            <c:ext xmlns:c16="http://schemas.microsoft.com/office/drawing/2014/chart" uri="{C3380CC4-5D6E-409C-BE32-E72D297353CC}">
              <c16:uniqueId val="{00000005-4DFD-4EC5-A0C2-8BBD6FC597F1}"/>
            </c:ext>
          </c:extLst>
        </c:ser>
        <c:dLbls>
          <c:showLegendKey val="0"/>
          <c:showVal val="0"/>
          <c:showCatName val="0"/>
          <c:showSerName val="0"/>
          <c:showPercent val="0"/>
          <c:showBubbleSize val="0"/>
        </c:dLbls>
        <c:gapWidth val="219"/>
        <c:overlap val="-27"/>
        <c:axId val="309392880"/>
        <c:axId val="309393440"/>
      </c:barChart>
      <c:catAx>
        <c:axId val="309392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09393440"/>
        <c:crosses val="autoZero"/>
        <c:auto val="1"/>
        <c:lblAlgn val="ctr"/>
        <c:lblOffset val="100"/>
        <c:noMultiLvlLbl val="0"/>
      </c:catAx>
      <c:valAx>
        <c:axId val="30939344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09392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dirty="0">
                <a:latin typeface="Arial" panose="020B0604020202020204" pitchFamily="34" charset="0"/>
                <a:cs typeface="Arial" panose="020B0604020202020204" pitchFamily="34" charset="0"/>
              </a:rPr>
              <a:t>Service-learning</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Yes</c:v>
                </c:pt>
              </c:strCache>
            </c:strRef>
          </c:tx>
          <c:spPr>
            <a:solidFill>
              <a:srgbClr val="0080B2"/>
            </a:solidFill>
            <a:ln>
              <a:noFill/>
            </a:ln>
            <a:effectLst/>
          </c:spPr>
          <c:invertIfNegative val="0"/>
          <c:dPt>
            <c:idx val="0"/>
            <c:invertIfNegative val="0"/>
            <c:bubble3D val="0"/>
            <c:spPr>
              <a:solidFill>
                <a:srgbClr val="0080B2"/>
              </a:solidFill>
              <a:ln>
                <a:noFill/>
              </a:ln>
              <a:effectLst/>
            </c:spPr>
            <c:extLst>
              <c:ext xmlns:c16="http://schemas.microsoft.com/office/drawing/2014/chart" uri="{C3380CC4-5D6E-409C-BE32-E72D297353CC}">
                <c16:uniqueId val="{00000001-69AA-415F-90A9-D6DE25E00702}"/>
              </c:ext>
            </c:extLst>
          </c:dPt>
          <c:dPt>
            <c:idx val="1"/>
            <c:invertIfNegative val="0"/>
            <c:bubble3D val="0"/>
            <c:spPr>
              <a:solidFill>
                <a:srgbClr val="0080B2"/>
              </a:solidFill>
              <a:ln>
                <a:noFill/>
              </a:ln>
              <a:effectLst/>
            </c:spPr>
            <c:extLst>
              <c:ext xmlns:c16="http://schemas.microsoft.com/office/drawing/2014/chart" uri="{C3380CC4-5D6E-409C-BE32-E72D297353CC}">
                <c16:uniqueId val="{00000003-69AA-415F-90A9-D6DE25E00702}"/>
              </c:ext>
            </c:extLst>
          </c:dPt>
          <c:dPt>
            <c:idx val="2"/>
            <c:invertIfNegative val="0"/>
            <c:bubble3D val="0"/>
            <c:spPr>
              <a:solidFill>
                <a:srgbClr val="0080B2"/>
              </a:solidFill>
              <a:ln>
                <a:noFill/>
              </a:ln>
              <a:effectLst/>
            </c:spPr>
            <c:extLst>
              <c:ext xmlns:c16="http://schemas.microsoft.com/office/drawing/2014/chart" uri="{C3380CC4-5D6E-409C-BE32-E72D297353CC}">
                <c16:uniqueId val="{00000005-69AA-415F-90A9-D6DE25E00702}"/>
              </c:ext>
            </c:extLst>
          </c:dPt>
          <c:dPt>
            <c:idx val="3"/>
            <c:invertIfNegative val="0"/>
            <c:bubble3D val="0"/>
            <c:spPr>
              <a:solidFill>
                <a:srgbClr val="0080B2"/>
              </a:solidFill>
              <a:ln>
                <a:noFill/>
              </a:ln>
              <a:effectLst/>
            </c:spPr>
            <c:extLst>
              <c:ext xmlns:c16="http://schemas.microsoft.com/office/drawing/2014/chart" uri="{C3380CC4-5D6E-409C-BE32-E72D297353CC}">
                <c16:uniqueId val="{00000007-69AA-415F-90A9-D6DE25E00702}"/>
              </c:ext>
            </c:extLst>
          </c:dPt>
          <c:dPt>
            <c:idx val="4"/>
            <c:invertIfNegative val="0"/>
            <c:bubble3D val="0"/>
            <c:spPr>
              <a:solidFill>
                <a:srgbClr val="0080B2"/>
              </a:solidFill>
              <a:ln>
                <a:noFill/>
              </a:ln>
              <a:effectLst/>
            </c:spPr>
            <c:extLst>
              <c:ext xmlns:c16="http://schemas.microsoft.com/office/drawing/2014/chart" uri="{C3380CC4-5D6E-409C-BE32-E72D297353CC}">
                <c16:uniqueId val="{00000009-69AA-415F-90A9-D6DE25E0070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The administration at this school is very supportive of my professional development</c:v>
                </c:pt>
                <c:pt idx="1">
                  <c:v>There are adequate financial resources to support professional development activities</c:v>
                </c:pt>
                <c:pt idx="2">
                  <c:v>I have opportunities to develop relevant skills from informal learning exchanges with peers and colleagues</c:v>
                </c:pt>
                <c:pt idx="3">
                  <c:v>I have opportunities to develop relevant skills from formal training</c:v>
                </c:pt>
              </c:strCache>
            </c:strRef>
          </c:cat>
          <c:val>
            <c:numRef>
              <c:f>Sheet1!$B$2:$B$5</c:f>
              <c:numCache>
                <c:formatCode>0%</c:formatCode>
                <c:ptCount val="4"/>
                <c:pt idx="0">
                  <c:v>0.35</c:v>
                </c:pt>
                <c:pt idx="1">
                  <c:v>0.23</c:v>
                </c:pt>
                <c:pt idx="2">
                  <c:v>0.57999999999999996</c:v>
                </c:pt>
                <c:pt idx="3">
                  <c:v>0.26</c:v>
                </c:pt>
              </c:numCache>
            </c:numRef>
          </c:val>
          <c:extLst>
            <c:ext xmlns:c16="http://schemas.microsoft.com/office/drawing/2014/chart" uri="{C3380CC4-5D6E-409C-BE32-E72D297353CC}">
              <c16:uniqueId val="{0000000A-69AA-415F-90A9-D6DE25E00702}"/>
            </c:ext>
          </c:extLst>
        </c:ser>
        <c:dLbls>
          <c:showLegendKey val="0"/>
          <c:showVal val="0"/>
          <c:showCatName val="0"/>
          <c:showSerName val="0"/>
          <c:showPercent val="0"/>
          <c:showBubbleSize val="0"/>
        </c:dLbls>
        <c:gapWidth val="100"/>
        <c:axId val="312375312"/>
        <c:axId val="312374752"/>
      </c:barChart>
      <c:valAx>
        <c:axId val="3123747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2375312"/>
        <c:crosses val="autoZero"/>
        <c:crossBetween val="between"/>
      </c:valAx>
      <c:catAx>
        <c:axId val="31237531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31237475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1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7-01-22T13:05:20.906" idx="1">
    <p:pos x="10" y="-113"/>
    <p:text>Slide too crowded.  Why not rename the slide Mikva Challenge Impacts since the data refers to our work? Would that be too insensitive?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7-01-22T13:11:02.484" idx="3">
    <p:pos x="10" y="10"/>
    <p:text>Does using the term ROI force you to have data that supports the statements you make? Only last bullet addresses a "return on investment?" Do you have data that emphasizes a positive ROI?</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0EC1C9-150F-410A-9D63-82653A924B30}"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40C42290-B989-4391-B991-8BB0E65823ED}">
      <dgm:prSet phldrT="[Text]" custT="1"/>
      <dgm:spPr/>
      <dgm:t>
        <a:bodyPr/>
        <a:lstStyle/>
        <a:p>
          <a:r>
            <a:rPr lang="en-US" sz="1200" dirty="0"/>
            <a:t>Filter Bubbles &amp; Echo Chamber</a:t>
          </a:r>
        </a:p>
      </dgm:t>
    </dgm:pt>
    <dgm:pt modelId="{3EB7624D-0928-4161-9213-1AB15EAEC658}" type="parTrans" cxnId="{D391E667-982E-4D74-9D95-B7CA9869BADD}">
      <dgm:prSet/>
      <dgm:spPr/>
      <dgm:t>
        <a:bodyPr/>
        <a:lstStyle/>
        <a:p>
          <a:endParaRPr lang="en-US"/>
        </a:p>
      </dgm:t>
    </dgm:pt>
    <dgm:pt modelId="{A060C894-3CDA-4A44-B49F-44151CE37A26}" type="sibTrans" cxnId="{D391E667-982E-4D74-9D95-B7CA9869BADD}">
      <dgm:prSet/>
      <dgm:spPr/>
      <dgm:t>
        <a:bodyPr/>
        <a:lstStyle/>
        <a:p>
          <a:endParaRPr lang="en-US"/>
        </a:p>
      </dgm:t>
    </dgm:pt>
    <dgm:pt modelId="{8CE5C5D0-2999-4DE1-A4BF-845DE82175F4}">
      <dgm:prSet phldrT="[Text]" custT="1"/>
      <dgm:spPr>
        <a:solidFill>
          <a:srgbClr val="00B050"/>
        </a:solidFill>
      </dgm:spPr>
      <dgm:t>
        <a:bodyPr/>
        <a:lstStyle/>
        <a:p>
          <a:r>
            <a:rPr lang="en-US" sz="1200" dirty="0"/>
            <a:t>Motivated Reasoning</a:t>
          </a:r>
        </a:p>
      </dgm:t>
    </dgm:pt>
    <dgm:pt modelId="{A8EAA1E2-E95E-42E5-99AE-74D9F09AA315}" type="parTrans" cxnId="{4DED9D4C-9047-4E02-B1E8-321ED9F02615}">
      <dgm:prSet/>
      <dgm:spPr/>
      <dgm:t>
        <a:bodyPr/>
        <a:lstStyle/>
        <a:p>
          <a:endParaRPr lang="en-US"/>
        </a:p>
      </dgm:t>
    </dgm:pt>
    <dgm:pt modelId="{313ECF45-AAA2-447E-AEE5-9381C5340D59}" type="sibTrans" cxnId="{4DED9D4C-9047-4E02-B1E8-321ED9F02615}">
      <dgm:prSet/>
      <dgm:spPr/>
      <dgm:t>
        <a:bodyPr/>
        <a:lstStyle/>
        <a:p>
          <a:endParaRPr lang="en-US"/>
        </a:p>
      </dgm:t>
    </dgm:pt>
    <dgm:pt modelId="{A8633866-190D-4FE8-862D-373B9318D0AC}">
      <dgm:prSet phldrT="[Text]" custT="1"/>
      <dgm:spPr/>
      <dgm:t>
        <a:bodyPr/>
        <a:lstStyle/>
        <a:p>
          <a:r>
            <a:rPr lang="en-US" sz="1200" dirty="0"/>
            <a:t>Decreased Ability to seek and assess news media</a:t>
          </a:r>
        </a:p>
      </dgm:t>
    </dgm:pt>
    <dgm:pt modelId="{022CA312-9550-4744-A4C0-A7526FA825BB}" type="parTrans" cxnId="{A02CD3B5-9728-4223-8CFA-787074D790C7}">
      <dgm:prSet/>
      <dgm:spPr/>
      <dgm:t>
        <a:bodyPr/>
        <a:lstStyle/>
        <a:p>
          <a:endParaRPr lang="en-US"/>
        </a:p>
      </dgm:t>
    </dgm:pt>
    <dgm:pt modelId="{C4774CFA-EF53-4B63-80CE-2F3AD8EF9FB8}" type="sibTrans" cxnId="{A02CD3B5-9728-4223-8CFA-787074D790C7}">
      <dgm:prSet/>
      <dgm:spPr/>
      <dgm:t>
        <a:bodyPr/>
        <a:lstStyle/>
        <a:p>
          <a:endParaRPr lang="en-US"/>
        </a:p>
      </dgm:t>
    </dgm:pt>
    <dgm:pt modelId="{C8FF8F85-2F64-40C5-B373-04B76CAB625C}">
      <dgm:prSet phldrT="[Text]" custT="1"/>
      <dgm:spPr/>
      <dgm:t>
        <a:bodyPr/>
        <a:lstStyle/>
        <a:p>
          <a:r>
            <a:rPr lang="en-US" sz="1200" dirty="0"/>
            <a:t>Political Polarization</a:t>
          </a:r>
        </a:p>
      </dgm:t>
    </dgm:pt>
    <dgm:pt modelId="{306D0AED-B400-4792-8C15-D41EFB0D301E}" type="parTrans" cxnId="{D5E343B3-10CB-4C13-A59A-A3FFB4916EDD}">
      <dgm:prSet/>
      <dgm:spPr/>
      <dgm:t>
        <a:bodyPr/>
        <a:lstStyle/>
        <a:p>
          <a:endParaRPr lang="en-US"/>
        </a:p>
      </dgm:t>
    </dgm:pt>
    <dgm:pt modelId="{3E72300E-AE76-4FC6-B6E4-D42EB5CB3F5C}" type="sibTrans" cxnId="{D5E343B3-10CB-4C13-A59A-A3FFB4916EDD}">
      <dgm:prSet/>
      <dgm:spPr/>
      <dgm:t>
        <a:bodyPr/>
        <a:lstStyle/>
        <a:p>
          <a:endParaRPr lang="en-US"/>
        </a:p>
      </dgm:t>
    </dgm:pt>
    <dgm:pt modelId="{2B5A3A8E-B615-487A-BC06-EFB61D0A59D3}">
      <dgm:prSet phldrT="[Text]" custT="1"/>
      <dgm:spPr/>
      <dgm:t>
        <a:bodyPr/>
        <a:lstStyle/>
        <a:p>
          <a:r>
            <a:rPr lang="en-US" sz="1200" dirty="0"/>
            <a:t>Technology &amp; Cable News</a:t>
          </a:r>
        </a:p>
      </dgm:t>
    </dgm:pt>
    <dgm:pt modelId="{9C9154F5-4F8B-4ED5-B944-DD2D59EB7F7F}" type="parTrans" cxnId="{1468D354-7053-4669-AEA6-E67EF9948328}">
      <dgm:prSet/>
      <dgm:spPr/>
      <dgm:t>
        <a:bodyPr/>
        <a:lstStyle/>
        <a:p>
          <a:endParaRPr lang="en-US"/>
        </a:p>
      </dgm:t>
    </dgm:pt>
    <dgm:pt modelId="{A7BF082C-A738-429C-BBEF-72F0939E061A}" type="sibTrans" cxnId="{1468D354-7053-4669-AEA6-E67EF9948328}">
      <dgm:prSet/>
      <dgm:spPr/>
      <dgm:t>
        <a:bodyPr/>
        <a:lstStyle/>
        <a:p>
          <a:endParaRPr lang="en-US"/>
        </a:p>
      </dgm:t>
    </dgm:pt>
    <dgm:pt modelId="{50AC91AC-8A4A-49C6-870F-BE8B5A932A1E}" type="pres">
      <dgm:prSet presAssocID="{1A0EC1C9-150F-410A-9D63-82653A924B30}" presName="Name0" presStyleCnt="0">
        <dgm:presLayoutVars>
          <dgm:dir/>
          <dgm:animLvl val="lvl"/>
          <dgm:resizeHandles val="exact"/>
        </dgm:presLayoutVars>
      </dgm:prSet>
      <dgm:spPr/>
    </dgm:pt>
    <dgm:pt modelId="{0EB11CCA-3503-41BA-B3B7-3767C14BE1CE}" type="pres">
      <dgm:prSet presAssocID="{1A0EC1C9-150F-410A-9D63-82653A924B30}" presName="tSp" presStyleCnt="0"/>
      <dgm:spPr/>
    </dgm:pt>
    <dgm:pt modelId="{F0530A44-50D1-4150-A757-89B1FC36D1B3}" type="pres">
      <dgm:prSet presAssocID="{1A0EC1C9-150F-410A-9D63-82653A924B30}" presName="bSp" presStyleCnt="0"/>
      <dgm:spPr/>
    </dgm:pt>
    <dgm:pt modelId="{FB68FA12-9768-414B-8A3A-E7F2DB970D15}" type="pres">
      <dgm:prSet presAssocID="{1A0EC1C9-150F-410A-9D63-82653A924B30}" presName="process" presStyleCnt="0"/>
      <dgm:spPr/>
    </dgm:pt>
    <dgm:pt modelId="{884A25A0-46D7-4697-9541-C2E9B9EA25C8}" type="pres">
      <dgm:prSet presAssocID="{2B5A3A8E-B615-487A-BC06-EFB61D0A59D3}" presName="composite1" presStyleCnt="0"/>
      <dgm:spPr/>
    </dgm:pt>
    <dgm:pt modelId="{0B51A326-3161-4224-9269-05C8A6D56BE7}" type="pres">
      <dgm:prSet presAssocID="{2B5A3A8E-B615-487A-BC06-EFB61D0A59D3}" presName="dummyNode1" presStyleLbl="node1" presStyleIdx="0" presStyleCnt="5"/>
      <dgm:spPr/>
    </dgm:pt>
    <dgm:pt modelId="{F6D5DD3A-18F3-463E-9752-9003E0AEDA0A}" type="pres">
      <dgm:prSet presAssocID="{2B5A3A8E-B615-487A-BC06-EFB61D0A59D3}" presName="childNode1" presStyleLbl="bgAcc1" presStyleIdx="0" presStyleCnt="5">
        <dgm:presLayoutVars>
          <dgm:bulletEnabled val="1"/>
        </dgm:presLayoutVars>
      </dgm:prSet>
      <dgm:spPr/>
    </dgm:pt>
    <dgm:pt modelId="{98F1A14B-0FAC-4B0C-B2BC-B763D1A66454}" type="pres">
      <dgm:prSet presAssocID="{2B5A3A8E-B615-487A-BC06-EFB61D0A59D3}" presName="childNode1tx" presStyleLbl="bgAcc1" presStyleIdx="0" presStyleCnt="5">
        <dgm:presLayoutVars>
          <dgm:bulletEnabled val="1"/>
        </dgm:presLayoutVars>
      </dgm:prSet>
      <dgm:spPr/>
    </dgm:pt>
    <dgm:pt modelId="{3C663F75-B53F-433A-935A-175FE13369D6}" type="pres">
      <dgm:prSet presAssocID="{2B5A3A8E-B615-487A-BC06-EFB61D0A59D3}" presName="parentNode1" presStyleLbl="node1" presStyleIdx="0" presStyleCnt="5">
        <dgm:presLayoutVars>
          <dgm:chMax val="1"/>
          <dgm:bulletEnabled val="1"/>
        </dgm:presLayoutVars>
      </dgm:prSet>
      <dgm:spPr/>
    </dgm:pt>
    <dgm:pt modelId="{128A8D19-3949-41FC-9D86-439F59DEEBF9}" type="pres">
      <dgm:prSet presAssocID="{2B5A3A8E-B615-487A-BC06-EFB61D0A59D3}" presName="connSite1" presStyleCnt="0"/>
      <dgm:spPr/>
    </dgm:pt>
    <dgm:pt modelId="{724B9940-CB53-466A-8A54-6C07D978DD13}" type="pres">
      <dgm:prSet presAssocID="{A7BF082C-A738-429C-BBEF-72F0939E061A}" presName="Name9" presStyleLbl="sibTrans2D1" presStyleIdx="0" presStyleCnt="4"/>
      <dgm:spPr/>
    </dgm:pt>
    <dgm:pt modelId="{8F8F68E4-8E12-4C03-B22F-1558544F03AE}" type="pres">
      <dgm:prSet presAssocID="{40C42290-B989-4391-B991-8BB0E65823ED}" presName="composite2" presStyleCnt="0"/>
      <dgm:spPr/>
    </dgm:pt>
    <dgm:pt modelId="{05F38C7C-E75A-46AC-AE8F-30A0FECFBEDF}" type="pres">
      <dgm:prSet presAssocID="{40C42290-B989-4391-B991-8BB0E65823ED}" presName="dummyNode2" presStyleLbl="node1" presStyleIdx="0" presStyleCnt="5"/>
      <dgm:spPr/>
    </dgm:pt>
    <dgm:pt modelId="{AE33CAF0-6947-40FD-9B33-9C2E1919D92F}" type="pres">
      <dgm:prSet presAssocID="{40C42290-B989-4391-B991-8BB0E65823ED}" presName="childNode2" presStyleLbl="bgAcc1" presStyleIdx="1" presStyleCnt="5">
        <dgm:presLayoutVars>
          <dgm:bulletEnabled val="1"/>
        </dgm:presLayoutVars>
      </dgm:prSet>
      <dgm:spPr/>
    </dgm:pt>
    <dgm:pt modelId="{192F10E1-5595-4F80-A42B-581CB6F4C7B9}" type="pres">
      <dgm:prSet presAssocID="{40C42290-B989-4391-B991-8BB0E65823ED}" presName="childNode2tx" presStyleLbl="bgAcc1" presStyleIdx="1" presStyleCnt="5">
        <dgm:presLayoutVars>
          <dgm:bulletEnabled val="1"/>
        </dgm:presLayoutVars>
      </dgm:prSet>
      <dgm:spPr/>
    </dgm:pt>
    <dgm:pt modelId="{AF87B969-6F70-4390-BC3E-49A71739A9ED}" type="pres">
      <dgm:prSet presAssocID="{40C42290-B989-4391-B991-8BB0E65823ED}" presName="parentNode2" presStyleLbl="node1" presStyleIdx="1" presStyleCnt="5" custScaleY="127491" custLinFactNeighborY="-14166">
        <dgm:presLayoutVars>
          <dgm:chMax val="0"/>
          <dgm:bulletEnabled val="1"/>
        </dgm:presLayoutVars>
      </dgm:prSet>
      <dgm:spPr/>
    </dgm:pt>
    <dgm:pt modelId="{D922117B-649C-4BB0-8F95-EE6254581864}" type="pres">
      <dgm:prSet presAssocID="{40C42290-B989-4391-B991-8BB0E65823ED}" presName="connSite2" presStyleCnt="0"/>
      <dgm:spPr/>
    </dgm:pt>
    <dgm:pt modelId="{786144E2-3808-4A53-8C0B-3AC2D320C050}" type="pres">
      <dgm:prSet presAssocID="{A060C894-3CDA-4A44-B49F-44151CE37A26}" presName="Name18" presStyleLbl="sibTrans2D1" presStyleIdx="1" presStyleCnt="4"/>
      <dgm:spPr/>
    </dgm:pt>
    <dgm:pt modelId="{B2B69F3C-6454-4ADB-BDC9-12A6E7327FA3}" type="pres">
      <dgm:prSet presAssocID="{8CE5C5D0-2999-4DE1-A4BF-845DE82175F4}" presName="composite1" presStyleCnt="0"/>
      <dgm:spPr/>
    </dgm:pt>
    <dgm:pt modelId="{43A00D4D-7D5A-431C-811E-B80F4DC0A6A0}" type="pres">
      <dgm:prSet presAssocID="{8CE5C5D0-2999-4DE1-A4BF-845DE82175F4}" presName="dummyNode1" presStyleLbl="node1" presStyleIdx="1" presStyleCnt="5"/>
      <dgm:spPr/>
    </dgm:pt>
    <dgm:pt modelId="{B6A3ABB5-E7A6-44B8-97B4-591CE01355AF}" type="pres">
      <dgm:prSet presAssocID="{8CE5C5D0-2999-4DE1-A4BF-845DE82175F4}" presName="childNode1" presStyleLbl="bgAcc1" presStyleIdx="2" presStyleCnt="5" custLinFactNeighborX="9401" custLinFactNeighborY="-15179">
        <dgm:presLayoutVars>
          <dgm:bulletEnabled val="1"/>
        </dgm:presLayoutVars>
      </dgm:prSet>
      <dgm:spPr/>
    </dgm:pt>
    <dgm:pt modelId="{7050AE6C-1522-4B4B-9BDF-D0FC6CA6BF79}" type="pres">
      <dgm:prSet presAssocID="{8CE5C5D0-2999-4DE1-A4BF-845DE82175F4}" presName="childNode1tx" presStyleLbl="bgAcc1" presStyleIdx="2" presStyleCnt="5">
        <dgm:presLayoutVars>
          <dgm:bulletEnabled val="1"/>
        </dgm:presLayoutVars>
      </dgm:prSet>
      <dgm:spPr/>
    </dgm:pt>
    <dgm:pt modelId="{7493B2DA-2199-484F-9671-A943E67A8DD2}" type="pres">
      <dgm:prSet presAssocID="{8CE5C5D0-2999-4DE1-A4BF-845DE82175F4}" presName="parentNode1" presStyleLbl="node1" presStyleIdx="2" presStyleCnt="5" custScaleX="110742" custScaleY="128230" custLinFactY="-77489" custLinFactNeighborX="-8458" custLinFactNeighborY="-100000">
        <dgm:presLayoutVars>
          <dgm:chMax val="1"/>
          <dgm:bulletEnabled val="1"/>
        </dgm:presLayoutVars>
      </dgm:prSet>
      <dgm:spPr/>
    </dgm:pt>
    <dgm:pt modelId="{E8A1E7BC-330C-467B-9D58-48824CDF51DE}" type="pres">
      <dgm:prSet presAssocID="{8CE5C5D0-2999-4DE1-A4BF-845DE82175F4}" presName="connSite1" presStyleCnt="0"/>
      <dgm:spPr/>
    </dgm:pt>
    <dgm:pt modelId="{8A2A27AB-5CBF-40BF-96FB-FBE0588EA977}" type="pres">
      <dgm:prSet presAssocID="{313ECF45-AAA2-447E-AEE5-9381C5340D59}" presName="Name9" presStyleLbl="sibTrans2D1" presStyleIdx="2" presStyleCnt="4"/>
      <dgm:spPr/>
    </dgm:pt>
    <dgm:pt modelId="{3F8DAEE3-ECAD-40D7-88A9-E9D36357B6A2}" type="pres">
      <dgm:prSet presAssocID="{A8633866-190D-4FE8-862D-373B9318D0AC}" presName="composite2" presStyleCnt="0"/>
      <dgm:spPr/>
    </dgm:pt>
    <dgm:pt modelId="{9EC62E3D-4508-4D1F-8122-6CDB2534E16F}" type="pres">
      <dgm:prSet presAssocID="{A8633866-190D-4FE8-862D-373B9318D0AC}" presName="dummyNode2" presStyleLbl="node1" presStyleIdx="2" presStyleCnt="5"/>
      <dgm:spPr/>
    </dgm:pt>
    <dgm:pt modelId="{25C1A64F-BC1C-4983-957F-D63B2CFAAE50}" type="pres">
      <dgm:prSet presAssocID="{A8633866-190D-4FE8-862D-373B9318D0AC}" presName="childNode2" presStyleLbl="bgAcc1" presStyleIdx="3" presStyleCnt="5">
        <dgm:presLayoutVars>
          <dgm:bulletEnabled val="1"/>
        </dgm:presLayoutVars>
      </dgm:prSet>
      <dgm:spPr/>
    </dgm:pt>
    <dgm:pt modelId="{D808EC0B-E419-4C9A-B024-FDA42FC7723D}" type="pres">
      <dgm:prSet presAssocID="{A8633866-190D-4FE8-862D-373B9318D0AC}" presName="childNode2tx" presStyleLbl="bgAcc1" presStyleIdx="3" presStyleCnt="5">
        <dgm:presLayoutVars>
          <dgm:bulletEnabled val="1"/>
        </dgm:presLayoutVars>
      </dgm:prSet>
      <dgm:spPr/>
    </dgm:pt>
    <dgm:pt modelId="{372AED6A-E708-4529-B9A4-757714FB821A}" type="pres">
      <dgm:prSet presAssocID="{A8633866-190D-4FE8-862D-373B9318D0AC}" presName="parentNode2" presStyleLbl="node1" presStyleIdx="3" presStyleCnt="5" custScaleX="128859" custScaleY="181097" custLinFactNeighborX="1263" custLinFactNeighborY="-46816">
        <dgm:presLayoutVars>
          <dgm:chMax val="0"/>
          <dgm:bulletEnabled val="1"/>
        </dgm:presLayoutVars>
      </dgm:prSet>
      <dgm:spPr/>
    </dgm:pt>
    <dgm:pt modelId="{74DDE588-AB1F-4876-A23A-09207B2694F0}" type="pres">
      <dgm:prSet presAssocID="{A8633866-190D-4FE8-862D-373B9318D0AC}" presName="connSite2" presStyleCnt="0"/>
      <dgm:spPr/>
    </dgm:pt>
    <dgm:pt modelId="{314DD51C-F0D9-48A6-9AF5-D8460DC6B941}" type="pres">
      <dgm:prSet presAssocID="{C4774CFA-EF53-4B63-80CE-2F3AD8EF9FB8}" presName="Name18" presStyleLbl="sibTrans2D1" presStyleIdx="3" presStyleCnt="4"/>
      <dgm:spPr/>
    </dgm:pt>
    <dgm:pt modelId="{88687C8F-FF4D-4ACF-B9AA-F94635D527DC}" type="pres">
      <dgm:prSet presAssocID="{C8FF8F85-2F64-40C5-B373-04B76CAB625C}" presName="composite1" presStyleCnt="0"/>
      <dgm:spPr/>
    </dgm:pt>
    <dgm:pt modelId="{D5265B17-69E6-48F0-A0A8-57A947D74702}" type="pres">
      <dgm:prSet presAssocID="{C8FF8F85-2F64-40C5-B373-04B76CAB625C}" presName="dummyNode1" presStyleLbl="node1" presStyleIdx="3" presStyleCnt="5"/>
      <dgm:spPr/>
    </dgm:pt>
    <dgm:pt modelId="{575A00FA-A544-428C-8ADC-8E850D5B042A}" type="pres">
      <dgm:prSet presAssocID="{C8FF8F85-2F64-40C5-B373-04B76CAB625C}" presName="childNode1" presStyleLbl="bgAcc1" presStyleIdx="4" presStyleCnt="5">
        <dgm:presLayoutVars>
          <dgm:bulletEnabled val="1"/>
        </dgm:presLayoutVars>
      </dgm:prSet>
      <dgm:spPr/>
    </dgm:pt>
    <dgm:pt modelId="{3E1AD849-0144-4A08-AB0F-27B9540B7316}" type="pres">
      <dgm:prSet presAssocID="{C8FF8F85-2F64-40C5-B373-04B76CAB625C}" presName="childNode1tx" presStyleLbl="bgAcc1" presStyleIdx="4" presStyleCnt="5">
        <dgm:presLayoutVars>
          <dgm:bulletEnabled val="1"/>
        </dgm:presLayoutVars>
      </dgm:prSet>
      <dgm:spPr/>
    </dgm:pt>
    <dgm:pt modelId="{35E7B74F-A3E6-45DE-9962-E71AF08EC609}" type="pres">
      <dgm:prSet presAssocID="{C8FF8F85-2F64-40C5-B373-04B76CAB625C}" presName="parentNode1" presStyleLbl="node1" presStyleIdx="4" presStyleCnt="5">
        <dgm:presLayoutVars>
          <dgm:chMax val="1"/>
          <dgm:bulletEnabled val="1"/>
        </dgm:presLayoutVars>
      </dgm:prSet>
      <dgm:spPr/>
    </dgm:pt>
    <dgm:pt modelId="{FCCC2E31-8264-46A3-9DAD-91ADA43B22EA}" type="pres">
      <dgm:prSet presAssocID="{C8FF8F85-2F64-40C5-B373-04B76CAB625C}" presName="connSite1" presStyleCnt="0"/>
      <dgm:spPr/>
    </dgm:pt>
  </dgm:ptLst>
  <dgm:cxnLst>
    <dgm:cxn modelId="{4DED9D4C-9047-4E02-B1E8-321ED9F02615}" srcId="{1A0EC1C9-150F-410A-9D63-82653A924B30}" destId="{8CE5C5D0-2999-4DE1-A4BF-845DE82175F4}" srcOrd="2" destOrd="0" parTransId="{A8EAA1E2-E95E-42E5-99AE-74D9F09AA315}" sibTransId="{313ECF45-AAA2-447E-AEE5-9381C5340D59}"/>
    <dgm:cxn modelId="{5695C3F9-B773-495D-81F6-B0EDA5B82086}" type="presOf" srcId="{8CE5C5D0-2999-4DE1-A4BF-845DE82175F4}" destId="{7493B2DA-2199-484F-9671-A943E67A8DD2}" srcOrd="0" destOrd="0" presId="urn:microsoft.com/office/officeart/2005/8/layout/hProcess4"/>
    <dgm:cxn modelId="{884F9025-1B36-4970-98A8-2612D4F12CD2}" type="presOf" srcId="{A060C894-3CDA-4A44-B49F-44151CE37A26}" destId="{786144E2-3808-4A53-8C0B-3AC2D320C050}" srcOrd="0" destOrd="0" presId="urn:microsoft.com/office/officeart/2005/8/layout/hProcess4"/>
    <dgm:cxn modelId="{9946074A-B237-4FD0-8EDC-28969207E6A5}" type="presOf" srcId="{2B5A3A8E-B615-487A-BC06-EFB61D0A59D3}" destId="{3C663F75-B53F-433A-935A-175FE13369D6}" srcOrd="0" destOrd="0" presId="urn:microsoft.com/office/officeart/2005/8/layout/hProcess4"/>
    <dgm:cxn modelId="{D391E667-982E-4D74-9D95-B7CA9869BADD}" srcId="{1A0EC1C9-150F-410A-9D63-82653A924B30}" destId="{40C42290-B989-4391-B991-8BB0E65823ED}" srcOrd="1" destOrd="0" parTransId="{3EB7624D-0928-4161-9213-1AB15EAEC658}" sibTransId="{A060C894-3CDA-4A44-B49F-44151CE37A26}"/>
    <dgm:cxn modelId="{588A267C-BC46-442A-9A25-220C84C665AB}" type="presOf" srcId="{A7BF082C-A738-429C-BBEF-72F0939E061A}" destId="{724B9940-CB53-466A-8A54-6C07D978DD13}" srcOrd="0" destOrd="0" presId="urn:microsoft.com/office/officeart/2005/8/layout/hProcess4"/>
    <dgm:cxn modelId="{4D18BF88-D192-48A3-9AD6-AFE6BD0524EA}" type="presOf" srcId="{40C42290-B989-4391-B991-8BB0E65823ED}" destId="{AF87B969-6F70-4390-BC3E-49A71739A9ED}" srcOrd="0" destOrd="0" presId="urn:microsoft.com/office/officeart/2005/8/layout/hProcess4"/>
    <dgm:cxn modelId="{487E53E2-462F-4C8E-AEE9-4D233711A457}" type="presOf" srcId="{C8FF8F85-2F64-40C5-B373-04B76CAB625C}" destId="{35E7B74F-A3E6-45DE-9962-E71AF08EC609}" srcOrd="0" destOrd="0" presId="urn:microsoft.com/office/officeart/2005/8/layout/hProcess4"/>
    <dgm:cxn modelId="{F1A5A8D9-E13B-4E69-9200-19253D0840C9}" type="presOf" srcId="{313ECF45-AAA2-447E-AEE5-9381C5340D59}" destId="{8A2A27AB-5CBF-40BF-96FB-FBE0588EA977}" srcOrd="0" destOrd="0" presId="urn:microsoft.com/office/officeart/2005/8/layout/hProcess4"/>
    <dgm:cxn modelId="{D5E343B3-10CB-4C13-A59A-A3FFB4916EDD}" srcId="{1A0EC1C9-150F-410A-9D63-82653A924B30}" destId="{C8FF8F85-2F64-40C5-B373-04B76CAB625C}" srcOrd="4" destOrd="0" parTransId="{306D0AED-B400-4792-8C15-D41EFB0D301E}" sibTransId="{3E72300E-AE76-4FC6-B6E4-D42EB5CB3F5C}"/>
    <dgm:cxn modelId="{1468D354-7053-4669-AEA6-E67EF9948328}" srcId="{1A0EC1C9-150F-410A-9D63-82653A924B30}" destId="{2B5A3A8E-B615-487A-BC06-EFB61D0A59D3}" srcOrd="0" destOrd="0" parTransId="{9C9154F5-4F8B-4ED5-B944-DD2D59EB7F7F}" sibTransId="{A7BF082C-A738-429C-BBEF-72F0939E061A}"/>
    <dgm:cxn modelId="{C33E4E6E-735C-4E25-BC65-66BE3F9BF50E}" type="presOf" srcId="{C4774CFA-EF53-4B63-80CE-2F3AD8EF9FB8}" destId="{314DD51C-F0D9-48A6-9AF5-D8460DC6B941}" srcOrd="0" destOrd="0" presId="urn:microsoft.com/office/officeart/2005/8/layout/hProcess4"/>
    <dgm:cxn modelId="{B8524F9E-28A6-48C2-A616-0A8964BF8A0B}" type="presOf" srcId="{A8633866-190D-4FE8-862D-373B9318D0AC}" destId="{372AED6A-E708-4529-B9A4-757714FB821A}" srcOrd="0" destOrd="0" presId="urn:microsoft.com/office/officeart/2005/8/layout/hProcess4"/>
    <dgm:cxn modelId="{A02CD3B5-9728-4223-8CFA-787074D790C7}" srcId="{1A0EC1C9-150F-410A-9D63-82653A924B30}" destId="{A8633866-190D-4FE8-862D-373B9318D0AC}" srcOrd="3" destOrd="0" parTransId="{022CA312-9550-4744-A4C0-A7526FA825BB}" sibTransId="{C4774CFA-EF53-4B63-80CE-2F3AD8EF9FB8}"/>
    <dgm:cxn modelId="{E250A61E-6503-4A80-A682-07C14140EBD3}" type="presOf" srcId="{1A0EC1C9-150F-410A-9D63-82653A924B30}" destId="{50AC91AC-8A4A-49C6-870F-BE8B5A932A1E}" srcOrd="0" destOrd="0" presId="urn:microsoft.com/office/officeart/2005/8/layout/hProcess4"/>
    <dgm:cxn modelId="{49C5C498-6400-4BCD-B23C-7D1E14F9C0A9}" type="presParOf" srcId="{50AC91AC-8A4A-49C6-870F-BE8B5A932A1E}" destId="{0EB11CCA-3503-41BA-B3B7-3767C14BE1CE}" srcOrd="0" destOrd="0" presId="urn:microsoft.com/office/officeart/2005/8/layout/hProcess4"/>
    <dgm:cxn modelId="{CC63C9A1-5D90-4A2F-8843-DD118A5381E6}" type="presParOf" srcId="{50AC91AC-8A4A-49C6-870F-BE8B5A932A1E}" destId="{F0530A44-50D1-4150-A757-89B1FC36D1B3}" srcOrd="1" destOrd="0" presId="urn:microsoft.com/office/officeart/2005/8/layout/hProcess4"/>
    <dgm:cxn modelId="{C55CFC41-FE31-47A8-8E69-4417E199D0CF}" type="presParOf" srcId="{50AC91AC-8A4A-49C6-870F-BE8B5A932A1E}" destId="{FB68FA12-9768-414B-8A3A-E7F2DB970D15}" srcOrd="2" destOrd="0" presId="urn:microsoft.com/office/officeart/2005/8/layout/hProcess4"/>
    <dgm:cxn modelId="{144E23F9-2041-49CA-9282-22F2B93E8647}" type="presParOf" srcId="{FB68FA12-9768-414B-8A3A-E7F2DB970D15}" destId="{884A25A0-46D7-4697-9541-C2E9B9EA25C8}" srcOrd="0" destOrd="0" presId="urn:microsoft.com/office/officeart/2005/8/layout/hProcess4"/>
    <dgm:cxn modelId="{77E73C89-1190-4376-AB99-7A99ACCA6216}" type="presParOf" srcId="{884A25A0-46D7-4697-9541-C2E9B9EA25C8}" destId="{0B51A326-3161-4224-9269-05C8A6D56BE7}" srcOrd="0" destOrd="0" presId="urn:microsoft.com/office/officeart/2005/8/layout/hProcess4"/>
    <dgm:cxn modelId="{55959D41-0B42-4A28-B065-BAD5195C054E}" type="presParOf" srcId="{884A25A0-46D7-4697-9541-C2E9B9EA25C8}" destId="{F6D5DD3A-18F3-463E-9752-9003E0AEDA0A}" srcOrd="1" destOrd="0" presId="urn:microsoft.com/office/officeart/2005/8/layout/hProcess4"/>
    <dgm:cxn modelId="{E833B187-538F-44AD-918F-07062BB8531B}" type="presParOf" srcId="{884A25A0-46D7-4697-9541-C2E9B9EA25C8}" destId="{98F1A14B-0FAC-4B0C-B2BC-B763D1A66454}" srcOrd="2" destOrd="0" presId="urn:microsoft.com/office/officeart/2005/8/layout/hProcess4"/>
    <dgm:cxn modelId="{9C60AEE4-CCC4-4EF8-9D84-F4489421A6B1}" type="presParOf" srcId="{884A25A0-46D7-4697-9541-C2E9B9EA25C8}" destId="{3C663F75-B53F-433A-935A-175FE13369D6}" srcOrd="3" destOrd="0" presId="urn:microsoft.com/office/officeart/2005/8/layout/hProcess4"/>
    <dgm:cxn modelId="{A9AE1FCD-9393-409C-9C75-AB6503D1378E}" type="presParOf" srcId="{884A25A0-46D7-4697-9541-C2E9B9EA25C8}" destId="{128A8D19-3949-41FC-9D86-439F59DEEBF9}" srcOrd="4" destOrd="0" presId="urn:microsoft.com/office/officeart/2005/8/layout/hProcess4"/>
    <dgm:cxn modelId="{0FB42FDA-C4EF-46C6-BE75-4CF9D36B9856}" type="presParOf" srcId="{FB68FA12-9768-414B-8A3A-E7F2DB970D15}" destId="{724B9940-CB53-466A-8A54-6C07D978DD13}" srcOrd="1" destOrd="0" presId="urn:microsoft.com/office/officeart/2005/8/layout/hProcess4"/>
    <dgm:cxn modelId="{7FECF923-CEFB-47CD-88E4-A05C3ECF1581}" type="presParOf" srcId="{FB68FA12-9768-414B-8A3A-E7F2DB970D15}" destId="{8F8F68E4-8E12-4C03-B22F-1558544F03AE}" srcOrd="2" destOrd="0" presId="urn:microsoft.com/office/officeart/2005/8/layout/hProcess4"/>
    <dgm:cxn modelId="{60163096-8018-4AFD-A4C2-632F74751CF4}" type="presParOf" srcId="{8F8F68E4-8E12-4C03-B22F-1558544F03AE}" destId="{05F38C7C-E75A-46AC-AE8F-30A0FECFBEDF}" srcOrd="0" destOrd="0" presId="urn:microsoft.com/office/officeart/2005/8/layout/hProcess4"/>
    <dgm:cxn modelId="{91CFEC32-68F9-493A-B91A-6D2DEAF0D48E}" type="presParOf" srcId="{8F8F68E4-8E12-4C03-B22F-1558544F03AE}" destId="{AE33CAF0-6947-40FD-9B33-9C2E1919D92F}" srcOrd="1" destOrd="0" presId="urn:microsoft.com/office/officeart/2005/8/layout/hProcess4"/>
    <dgm:cxn modelId="{96AF8F40-7AB9-49C0-9CA3-574F230FBAAE}" type="presParOf" srcId="{8F8F68E4-8E12-4C03-B22F-1558544F03AE}" destId="{192F10E1-5595-4F80-A42B-581CB6F4C7B9}" srcOrd="2" destOrd="0" presId="urn:microsoft.com/office/officeart/2005/8/layout/hProcess4"/>
    <dgm:cxn modelId="{62B186B9-ED0F-4E18-90A9-343C43A1AD5B}" type="presParOf" srcId="{8F8F68E4-8E12-4C03-B22F-1558544F03AE}" destId="{AF87B969-6F70-4390-BC3E-49A71739A9ED}" srcOrd="3" destOrd="0" presId="urn:microsoft.com/office/officeart/2005/8/layout/hProcess4"/>
    <dgm:cxn modelId="{13391E7B-5502-4638-909F-1ED7FD4846FA}" type="presParOf" srcId="{8F8F68E4-8E12-4C03-B22F-1558544F03AE}" destId="{D922117B-649C-4BB0-8F95-EE6254581864}" srcOrd="4" destOrd="0" presId="urn:microsoft.com/office/officeart/2005/8/layout/hProcess4"/>
    <dgm:cxn modelId="{F8BAEC4A-E773-41CD-AD35-09AAEE8E2E8F}" type="presParOf" srcId="{FB68FA12-9768-414B-8A3A-E7F2DB970D15}" destId="{786144E2-3808-4A53-8C0B-3AC2D320C050}" srcOrd="3" destOrd="0" presId="urn:microsoft.com/office/officeart/2005/8/layout/hProcess4"/>
    <dgm:cxn modelId="{3AB800E9-66E1-49C0-B3C3-A81C3BE75DCA}" type="presParOf" srcId="{FB68FA12-9768-414B-8A3A-E7F2DB970D15}" destId="{B2B69F3C-6454-4ADB-BDC9-12A6E7327FA3}" srcOrd="4" destOrd="0" presId="urn:microsoft.com/office/officeart/2005/8/layout/hProcess4"/>
    <dgm:cxn modelId="{ACEA0D6B-0CC2-453B-923A-59B636EACA80}" type="presParOf" srcId="{B2B69F3C-6454-4ADB-BDC9-12A6E7327FA3}" destId="{43A00D4D-7D5A-431C-811E-B80F4DC0A6A0}" srcOrd="0" destOrd="0" presId="urn:microsoft.com/office/officeart/2005/8/layout/hProcess4"/>
    <dgm:cxn modelId="{78415A83-A391-46C8-AF21-82BA1452ADA8}" type="presParOf" srcId="{B2B69F3C-6454-4ADB-BDC9-12A6E7327FA3}" destId="{B6A3ABB5-E7A6-44B8-97B4-591CE01355AF}" srcOrd="1" destOrd="0" presId="urn:microsoft.com/office/officeart/2005/8/layout/hProcess4"/>
    <dgm:cxn modelId="{AC850AB1-C9E6-460A-A52D-CE7295D7F918}" type="presParOf" srcId="{B2B69F3C-6454-4ADB-BDC9-12A6E7327FA3}" destId="{7050AE6C-1522-4B4B-9BDF-D0FC6CA6BF79}" srcOrd="2" destOrd="0" presId="urn:microsoft.com/office/officeart/2005/8/layout/hProcess4"/>
    <dgm:cxn modelId="{0E2232C8-3303-4007-B254-721ACF80C577}" type="presParOf" srcId="{B2B69F3C-6454-4ADB-BDC9-12A6E7327FA3}" destId="{7493B2DA-2199-484F-9671-A943E67A8DD2}" srcOrd="3" destOrd="0" presId="urn:microsoft.com/office/officeart/2005/8/layout/hProcess4"/>
    <dgm:cxn modelId="{3FD910FD-7B32-4C71-80E4-FD73787AC1EE}" type="presParOf" srcId="{B2B69F3C-6454-4ADB-BDC9-12A6E7327FA3}" destId="{E8A1E7BC-330C-467B-9D58-48824CDF51DE}" srcOrd="4" destOrd="0" presId="urn:microsoft.com/office/officeart/2005/8/layout/hProcess4"/>
    <dgm:cxn modelId="{A2E22EA0-278D-4E8E-8170-843BC1444FA4}" type="presParOf" srcId="{FB68FA12-9768-414B-8A3A-E7F2DB970D15}" destId="{8A2A27AB-5CBF-40BF-96FB-FBE0588EA977}" srcOrd="5" destOrd="0" presId="urn:microsoft.com/office/officeart/2005/8/layout/hProcess4"/>
    <dgm:cxn modelId="{1B24CD4B-DAC3-4076-A8D8-B8AE00AB9FF4}" type="presParOf" srcId="{FB68FA12-9768-414B-8A3A-E7F2DB970D15}" destId="{3F8DAEE3-ECAD-40D7-88A9-E9D36357B6A2}" srcOrd="6" destOrd="0" presId="urn:microsoft.com/office/officeart/2005/8/layout/hProcess4"/>
    <dgm:cxn modelId="{29D4A53A-3A43-478B-8293-2D3311D3057E}" type="presParOf" srcId="{3F8DAEE3-ECAD-40D7-88A9-E9D36357B6A2}" destId="{9EC62E3D-4508-4D1F-8122-6CDB2534E16F}" srcOrd="0" destOrd="0" presId="urn:microsoft.com/office/officeart/2005/8/layout/hProcess4"/>
    <dgm:cxn modelId="{6EE17D87-9E92-476A-B8D6-0135DC07D4D9}" type="presParOf" srcId="{3F8DAEE3-ECAD-40D7-88A9-E9D36357B6A2}" destId="{25C1A64F-BC1C-4983-957F-D63B2CFAAE50}" srcOrd="1" destOrd="0" presId="urn:microsoft.com/office/officeart/2005/8/layout/hProcess4"/>
    <dgm:cxn modelId="{8EC8650D-3B5D-4A14-A75D-767ACEEC1E3E}" type="presParOf" srcId="{3F8DAEE3-ECAD-40D7-88A9-E9D36357B6A2}" destId="{D808EC0B-E419-4C9A-B024-FDA42FC7723D}" srcOrd="2" destOrd="0" presId="urn:microsoft.com/office/officeart/2005/8/layout/hProcess4"/>
    <dgm:cxn modelId="{96B1285B-ACB1-40A3-B49B-27DBC6848F1A}" type="presParOf" srcId="{3F8DAEE3-ECAD-40D7-88A9-E9D36357B6A2}" destId="{372AED6A-E708-4529-B9A4-757714FB821A}" srcOrd="3" destOrd="0" presId="urn:microsoft.com/office/officeart/2005/8/layout/hProcess4"/>
    <dgm:cxn modelId="{F2B3120C-8F43-4FDF-A6C1-76E4435758FF}" type="presParOf" srcId="{3F8DAEE3-ECAD-40D7-88A9-E9D36357B6A2}" destId="{74DDE588-AB1F-4876-A23A-09207B2694F0}" srcOrd="4" destOrd="0" presId="urn:microsoft.com/office/officeart/2005/8/layout/hProcess4"/>
    <dgm:cxn modelId="{0FBD79AE-6600-411D-BDFA-802D2A864C78}" type="presParOf" srcId="{FB68FA12-9768-414B-8A3A-E7F2DB970D15}" destId="{314DD51C-F0D9-48A6-9AF5-D8460DC6B941}" srcOrd="7" destOrd="0" presId="urn:microsoft.com/office/officeart/2005/8/layout/hProcess4"/>
    <dgm:cxn modelId="{BA098A9C-D91F-4F0A-9342-E226A0658C3E}" type="presParOf" srcId="{FB68FA12-9768-414B-8A3A-E7F2DB970D15}" destId="{88687C8F-FF4D-4ACF-B9AA-F94635D527DC}" srcOrd="8" destOrd="0" presId="urn:microsoft.com/office/officeart/2005/8/layout/hProcess4"/>
    <dgm:cxn modelId="{DC0B3385-ABCB-42E6-AF93-71AC4AC27D44}" type="presParOf" srcId="{88687C8F-FF4D-4ACF-B9AA-F94635D527DC}" destId="{D5265B17-69E6-48F0-A0A8-57A947D74702}" srcOrd="0" destOrd="0" presId="urn:microsoft.com/office/officeart/2005/8/layout/hProcess4"/>
    <dgm:cxn modelId="{42FDB757-A5C9-4687-9400-C55700142C71}" type="presParOf" srcId="{88687C8F-FF4D-4ACF-B9AA-F94635D527DC}" destId="{575A00FA-A544-428C-8ADC-8E850D5B042A}" srcOrd="1" destOrd="0" presId="urn:microsoft.com/office/officeart/2005/8/layout/hProcess4"/>
    <dgm:cxn modelId="{BF12AED4-56CF-4594-92E9-8DAB5CB9D8EC}" type="presParOf" srcId="{88687C8F-FF4D-4ACF-B9AA-F94635D527DC}" destId="{3E1AD849-0144-4A08-AB0F-27B9540B7316}" srcOrd="2" destOrd="0" presId="urn:microsoft.com/office/officeart/2005/8/layout/hProcess4"/>
    <dgm:cxn modelId="{FFEC69B8-8FF3-4290-A2F4-534E9886C1FA}" type="presParOf" srcId="{88687C8F-FF4D-4ACF-B9AA-F94635D527DC}" destId="{35E7B74F-A3E6-45DE-9962-E71AF08EC609}" srcOrd="3" destOrd="0" presId="urn:microsoft.com/office/officeart/2005/8/layout/hProcess4"/>
    <dgm:cxn modelId="{DD659572-F12C-493F-80A2-C5BBB045BACC}" type="presParOf" srcId="{88687C8F-FF4D-4ACF-B9AA-F94635D527DC}" destId="{FCCC2E31-8264-46A3-9DAD-91ADA43B22EA}"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641CCF-5440-4E03-944F-8E93D3175D36}"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08383DFC-1479-4404-9B6B-AA46061B71F9}">
      <dgm:prSet phldrT="[Text]">
        <dgm:style>
          <a:lnRef idx="3">
            <a:schemeClr val="lt1"/>
          </a:lnRef>
          <a:fillRef idx="1">
            <a:schemeClr val="dk1"/>
          </a:fillRef>
          <a:effectRef idx="1">
            <a:schemeClr val="dk1"/>
          </a:effectRef>
          <a:fontRef idx="minor">
            <a:schemeClr val="lt1"/>
          </a:fontRef>
        </dgm:style>
      </dgm:prSet>
      <dgm:spPr/>
      <dgm:t>
        <a:bodyPr/>
        <a:lstStyle/>
        <a:p>
          <a:r>
            <a:rPr lang="en-US" dirty="0"/>
            <a:t>Youth Voice and Choice</a:t>
          </a:r>
        </a:p>
      </dgm:t>
    </dgm:pt>
    <dgm:pt modelId="{7405FB70-D291-45D2-A3C5-6D339BD7244E}" type="parTrans" cxnId="{13F9F806-CB0D-4720-A4BF-9323C9856721}">
      <dgm:prSet/>
      <dgm:spPr/>
      <dgm:t>
        <a:bodyPr/>
        <a:lstStyle/>
        <a:p>
          <a:endParaRPr lang="en-US"/>
        </a:p>
      </dgm:t>
    </dgm:pt>
    <dgm:pt modelId="{12035DC7-7FBB-45D2-A9A7-0A153C0F9295}" type="sibTrans" cxnId="{13F9F806-CB0D-4720-A4BF-9323C9856721}">
      <dgm:prSet/>
      <dgm:spPr/>
      <dgm:t>
        <a:bodyPr/>
        <a:lstStyle/>
        <a:p>
          <a:endParaRPr lang="en-US"/>
        </a:p>
      </dgm:t>
    </dgm:pt>
    <dgm:pt modelId="{48C3700C-3BE9-463D-B1AF-09B503884632}">
      <dgm:prSet phldrT="[Text]">
        <dgm:style>
          <a:lnRef idx="3">
            <a:schemeClr val="lt1"/>
          </a:lnRef>
          <a:fillRef idx="1">
            <a:schemeClr val="accent2"/>
          </a:fillRef>
          <a:effectRef idx="1">
            <a:schemeClr val="accent2"/>
          </a:effectRef>
          <a:fontRef idx="minor">
            <a:schemeClr val="lt1"/>
          </a:fontRef>
        </dgm:style>
      </dgm:prSet>
      <dgm:spPr/>
      <dgm:t>
        <a:bodyPr/>
        <a:lstStyle/>
        <a:p>
          <a:r>
            <a:rPr lang="en-US" dirty="0"/>
            <a:t>Youth-led Community and Issue Analysis</a:t>
          </a:r>
        </a:p>
      </dgm:t>
    </dgm:pt>
    <dgm:pt modelId="{8628F5BC-CDA0-4E30-9390-20924FFD366D}" type="parTrans" cxnId="{D3EBAC19-E036-46F3-BDF9-E0F270982EA1}">
      <dgm:prSet/>
      <dgm:spPr/>
      <dgm:t>
        <a:bodyPr/>
        <a:lstStyle/>
        <a:p>
          <a:endParaRPr lang="en-US"/>
        </a:p>
      </dgm:t>
    </dgm:pt>
    <dgm:pt modelId="{B702CD39-D94E-4704-953A-32602B036620}" type="sibTrans" cxnId="{D3EBAC19-E036-46F3-BDF9-E0F270982EA1}">
      <dgm:prSet>
        <dgm:style>
          <a:lnRef idx="3">
            <a:schemeClr val="lt1"/>
          </a:lnRef>
          <a:fillRef idx="1">
            <a:schemeClr val="accent3"/>
          </a:fillRef>
          <a:effectRef idx="1">
            <a:schemeClr val="accent3"/>
          </a:effectRef>
          <a:fontRef idx="minor">
            <a:schemeClr val="lt1"/>
          </a:fontRef>
        </dgm:style>
      </dgm:prSet>
      <dgm:spPr/>
      <dgm:t>
        <a:bodyPr/>
        <a:lstStyle/>
        <a:p>
          <a:endParaRPr lang="en-US"/>
        </a:p>
      </dgm:t>
    </dgm:pt>
    <dgm:pt modelId="{2C91DE3A-44AF-4BE0-8D15-EA60C6EA5BD0}">
      <dgm:prSet phldrT="[Text]">
        <dgm:style>
          <a:lnRef idx="3">
            <a:schemeClr val="lt1"/>
          </a:lnRef>
          <a:fillRef idx="1">
            <a:schemeClr val="accent2"/>
          </a:fillRef>
          <a:effectRef idx="1">
            <a:schemeClr val="accent2"/>
          </a:effectRef>
          <a:fontRef idx="minor">
            <a:schemeClr val="lt1"/>
          </a:fontRef>
        </dgm:style>
      </dgm:prSet>
      <dgm:spPr/>
      <dgm:t>
        <a:bodyPr/>
        <a:lstStyle/>
        <a:p>
          <a:r>
            <a:rPr lang="en-US" dirty="0"/>
            <a:t>Youth-led Research and Deliberation</a:t>
          </a:r>
        </a:p>
      </dgm:t>
    </dgm:pt>
    <dgm:pt modelId="{A2BCA262-E9E9-4CF2-A988-0759ACFA75B2}" type="parTrans" cxnId="{99381DA0-BD6F-4770-9B45-5BE04EF88D19}">
      <dgm:prSet/>
      <dgm:spPr/>
      <dgm:t>
        <a:bodyPr/>
        <a:lstStyle/>
        <a:p>
          <a:endParaRPr lang="en-US"/>
        </a:p>
      </dgm:t>
    </dgm:pt>
    <dgm:pt modelId="{DC7FACD8-926B-4542-8BFD-D463C1F30ACA}" type="sibTrans" cxnId="{99381DA0-BD6F-4770-9B45-5BE04EF88D19}">
      <dgm:prSet>
        <dgm:style>
          <a:lnRef idx="3">
            <a:schemeClr val="lt1"/>
          </a:lnRef>
          <a:fillRef idx="1">
            <a:schemeClr val="accent3"/>
          </a:fillRef>
          <a:effectRef idx="1">
            <a:schemeClr val="accent3"/>
          </a:effectRef>
          <a:fontRef idx="minor">
            <a:schemeClr val="lt1"/>
          </a:fontRef>
        </dgm:style>
      </dgm:prSet>
      <dgm:spPr/>
      <dgm:t>
        <a:bodyPr/>
        <a:lstStyle/>
        <a:p>
          <a:endParaRPr lang="en-US"/>
        </a:p>
      </dgm:t>
    </dgm:pt>
    <dgm:pt modelId="{DC82E520-25C2-4950-8998-7A84C46DF44D}">
      <dgm:prSet phldrT="[Text]">
        <dgm:style>
          <a:lnRef idx="3">
            <a:schemeClr val="lt1"/>
          </a:lnRef>
          <a:fillRef idx="1">
            <a:schemeClr val="accent2"/>
          </a:fillRef>
          <a:effectRef idx="1">
            <a:schemeClr val="accent2"/>
          </a:effectRef>
          <a:fontRef idx="minor">
            <a:schemeClr val="lt1"/>
          </a:fontRef>
        </dgm:style>
      </dgm:prSet>
      <dgm:spPr/>
      <dgm:t>
        <a:bodyPr/>
        <a:lstStyle/>
        <a:p>
          <a:r>
            <a:rPr lang="en-US" dirty="0"/>
            <a:t>Youth Participating in Policymaking and Elections</a:t>
          </a:r>
        </a:p>
      </dgm:t>
    </dgm:pt>
    <dgm:pt modelId="{285E10F6-B689-416C-8415-881DFDEDD745}" type="parTrans" cxnId="{7B789051-7777-4794-B182-4603D528C375}">
      <dgm:prSet/>
      <dgm:spPr/>
      <dgm:t>
        <a:bodyPr/>
        <a:lstStyle/>
        <a:p>
          <a:endParaRPr lang="en-US"/>
        </a:p>
      </dgm:t>
    </dgm:pt>
    <dgm:pt modelId="{AFB235B7-C48A-4C27-AC98-5B8C76B8B097}" type="sibTrans" cxnId="{7B789051-7777-4794-B182-4603D528C375}">
      <dgm:prSet>
        <dgm:style>
          <a:lnRef idx="3">
            <a:schemeClr val="lt1"/>
          </a:lnRef>
          <a:fillRef idx="1">
            <a:schemeClr val="accent3"/>
          </a:fillRef>
          <a:effectRef idx="1">
            <a:schemeClr val="accent3"/>
          </a:effectRef>
          <a:fontRef idx="minor">
            <a:schemeClr val="lt1"/>
          </a:fontRef>
        </dgm:style>
      </dgm:prSet>
      <dgm:spPr/>
      <dgm:t>
        <a:bodyPr/>
        <a:lstStyle/>
        <a:p>
          <a:endParaRPr lang="en-US"/>
        </a:p>
      </dgm:t>
    </dgm:pt>
    <dgm:pt modelId="{F10E52B4-5917-45B6-86BC-E5732E75AB25}">
      <dgm:prSet phldrT="[Text]">
        <dgm:style>
          <a:lnRef idx="3">
            <a:schemeClr val="lt1"/>
          </a:lnRef>
          <a:fillRef idx="1">
            <a:schemeClr val="accent2"/>
          </a:fillRef>
          <a:effectRef idx="1">
            <a:schemeClr val="accent2"/>
          </a:effectRef>
          <a:fontRef idx="minor">
            <a:schemeClr val="lt1"/>
          </a:fontRef>
        </dgm:style>
      </dgm:prSet>
      <dgm:spPr/>
      <dgm:t>
        <a:bodyPr/>
        <a:lstStyle/>
        <a:p>
          <a:r>
            <a:rPr lang="en-US" dirty="0"/>
            <a:t>Real World Advocacy for Youth Created Solutions</a:t>
          </a:r>
        </a:p>
      </dgm:t>
    </dgm:pt>
    <dgm:pt modelId="{DE582A38-A177-4BE5-AFF7-3C8E9B521AA7}" type="parTrans" cxnId="{C1A34F9E-0B1B-495A-AE70-E208BCB34910}">
      <dgm:prSet/>
      <dgm:spPr/>
      <dgm:t>
        <a:bodyPr/>
        <a:lstStyle/>
        <a:p>
          <a:endParaRPr lang="en-US"/>
        </a:p>
      </dgm:t>
    </dgm:pt>
    <dgm:pt modelId="{8359E718-2200-4CD9-A0FF-EE4E0EF454E9}" type="sibTrans" cxnId="{C1A34F9E-0B1B-495A-AE70-E208BCB34910}">
      <dgm:prSet>
        <dgm:style>
          <a:lnRef idx="3">
            <a:schemeClr val="lt1"/>
          </a:lnRef>
          <a:fillRef idx="1">
            <a:schemeClr val="accent3"/>
          </a:fillRef>
          <a:effectRef idx="1">
            <a:schemeClr val="accent3"/>
          </a:effectRef>
          <a:fontRef idx="minor">
            <a:schemeClr val="lt1"/>
          </a:fontRef>
        </dgm:style>
      </dgm:prSet>
      <dgm:spPr/>
      <dgm:t>
        <a:bodyPr/>
        <a:lstStyle/>
        <a:p>
          <a:endParaRPr lang="en-US"/>
        </a:p>
      </dgm:t>
    </dgm:pt>
    <dgm:pt modelId="{C0BF8795-50DD-4E64-800D-F3D5F01CA67B}" type="pres">
      <dgm:prSet presAssocID="{C3641CCF-5440-4E03-944F-8E93D3175D36}" presName="Name0" presStyleCnt="0">
        <dgm:presLayoutVars>
          <dgm:chMax val="1"/>
          <dgm:dir/>
          <dgm:animLvl val="ctr"/>
          <dgm:resizeHandles val="exact"/>
        </dgm:presLayoutVars>
      </dgm:prSet>
      <dgm:spPr/>
    </dgm:pt>
    <dgm:pt modelId="{53BBF681-2CCF-4555-8EEF-6FF77E0C5964}" type="pres">
      <dgm:prSet presAssocID="{08383DFC-1479-4404-9B6B-AA46061B71F9}" presName="centerShape" presStyleLbl="node0" presStyleIdx="0" presStyleCnt="1"/>
      <dgm:spPr/>
    </dgm:pt>
    <dgm:pt modelId="{637FAAFB-33DF-4C1F-B7C9-CDEFA6E123E1}" type="pres">
      <dgm:prSet presAssocID="{48C3700C-3BE9-463D-B1AF-09B503884632}" presName="node" presStyleLbl="node1" presStyleIdx="0" presStyleCnt="4">
        <dgm:presLayoutVars>
          <dgm:bulletEnabled val="1"/>
        </dgm:presLayoutVars>
      </dgm:prSet>
      <dgm:spPr/>
    </dgm:pt>
    <dgm:pt modelId="{F6322C7B-9051-41A8-ADFF-60DA6D295E2B}" type="pres">
      <dgm:prSet presAssocID="{48C3700C-3BE9-463D-B1AF-09B503884632}" presName="dummy" presStyleCnt="0"/>
      <dgm:spPr/>
    </dgm:pt>
    <dgm:pt modelId="{76DE5E60-81F9-44EF-88CD-D084452952B3}" type="pres">
      <dgm:prSet presAssocID="{B702CD39-D94E-4704-953A-32602B036620}" presName="sibTrans" presStyleLbl="sibTrans2D1" presStyleIdx="0" presStyleCnt="4"/>
      <dgm:spPr/>
    </dgm:pt>
    <dgm:pt modelId="{07BCA1E7-D476-47B8-A8F1-95E369AB68CC}" type="pres">
      <dgm:prSet presAssocID="{2C91DE3A-44AF-4BE0-8D15-EA60C6EA5BD0}" presName="node" presStyleLbl="node1" presStyleIdx="1" presStyleCnt="4">
        <dgm:presLayoutVars>
          <dgm:bulletEnabled val="1"/>
        </dgm:presLayoutVars>
      </dgm:prSet>
      <dgm:spPr/>
    </dgm:pt>
    <dgm:pt modelId="{8BDD5D0A-6398-4582-809D-8FB1D2D4BB71}" type="pres">
      <dgm:prSet presAssocID="{2C91DE3A-44AF-4BE0-8D15-EA60C6EA5BD0}" presName="dummy" presStyleCnt="0"/>
      <dgm:spPr/>
    </dgm:pt>
    <dgm:pt modelId="{DCCFFD8C-F92F-45F1-928D-D0A42AD5C7FE}" type="pres">
      <dgm:prSet presAssocID="{DC7FACD8-926B-4542-8BFD-D463C1F30ACA}" presName="sibTrans" presStyleLbl="sibTrans2D1" presStyleIdx="1" presStyleCnt="4"/>
      <dgm:spPr/>
    </dgm:pt>
    <dgm:pt modelId="{44E9A6A1-6901-4187-AAED-7B7876AF250D}" type="pres">
      <dgm:prSet presAssocID="{DC82E520-25C2-4950-8998-7A84C46DF44D}" presName="node" presStyleLbl="node1" presStyleIdx="2" presStyleCnt="4">
        <dgm:presLayoutVars>
          <dgm:bulletEnabled val="1"/>
        </dgm:presLayoutVars>
      </dgm:prSet>
      <dgm:spPr/>
    </dgm:pt>
    <dgm:pt modelId="{C6583152-D134-42A0-BB3C-B0208E2BCA54}" type="pres">
      <dgm:prSet presAssocID="{DC82E520-25C2-4950-8998-7A84C46DF44D}" presName="dummy" presStyleCnt="0"/>
      <dgm:spPr/>
    </dgm:pt>
    <dgm:pt modelId="{647B0A0F-F5E6-47FB-8D3F-26492ABDA2BF}" type="pres">
      <dgm:prSet presAssocID="{AFB235B7-C48A-4C27-AC98-5B8C76B8B097}" presName="sibTrans" presStyleLbl="sibTrans2D1" presStyleIdx="2" presStyleCnt="4"/>
      <dgm:spPr/>
    </dgm:pt>
    <dgm:pt modelId="{AD5914E9-8B20-4F90-A1AF-381F5A4A27AB}" type="pres">
      <dgm:prSet presAssocID="{F10E52B4-5917-45B6-86BC-E5732E75AB25}" presName="node" presStyleLbl="node1" presStyleIdx="3" presStyleCnt="4">
        <dgm:presLayoutVars>
          <dgm:bulletEnabled val="1"/>
        </dgm:presLayoutVars>
      </dgm:prSet>
      <dgm:spPr/>
    </dgm:pt>
    <dgm:pt modelId="{A360B6A5-C008-493F-BC36-96D7968C4B26}" type="pres">
      <dgm:prSet presAssocID="{F10E52B4-5917-45B6-86BC-E5732E75AB25}" presName="dummy" presStyleCnt="0"/>
      <dgm:spPr/>
    </dgm:pt>
    <dgm:pt modelId="{EBD7FECC-A3A2-4186-8A0D-0597487C87DE}" type="pres">
      <dgm:prSet presAssocID="{8359E718-2200-4CD9-A0FF-EE4E0EF454E9}" presName="sibTrans" presStyleLbl="sibTrans2D1" presStyleIdx="3" presStyleCnt="4"/>
      <dgm:spPr/>
    </dgm:pt>
  </dgm:ptLst>
  <dgm:cxnLst>
    <dgm:cxn modelId="{F7B955DA-761E-41B6-BABA-B5434B05D546}" type="presOf" srcId="{F10E52B4-5917-45B6-86BC-E5732E75AB25}" destId="{AD5914E9-8B20-4F90-A1AF-381F5A4A27AB}" srcOrd="0" destOrd="0" presId="urn:microsoft.com/office/officeart/2005/8/layout/radial6"/>
    <dgm:cxn modelId="{C1A34F9E-0B1B-495A-AE70-E208BCB34910}" srcId="{08383DFC-1479-4404-9B6B-AA46061B71F9}" destId="{F10E52B4-5917-45B6-86BC-E5732E75AB25}" srcOrd="3" destOrd="0" parTransId="{DE582A38-A177-4BE5-AFF7-3C8E9B521AA7}" sibTransId="{8359E718-2200-4CD9-A0FF-EE4E0EF454E9}"/>
    <dgm:cxn modelId="{7FF06CF0-87A8-4DC4-BED3-AAAC533636ED}" type="presOf" srcId="{8359E718-2200-4CD9-A0FF-EE4E0EF454E9}" destId="{EBD7FECC-A3A2-4186-8A0D-0597487C87DE}" srcOrd="0" destOrd="0" presId="urn:microsoft.com/office/officeart/2005/8/layout/radial6"/>
    <dgm:cxn modelId="{96C33FD7-FAF9-4F14-A967-EC91AAC6D58B}" type="presOf" srcId="{B702CD39-D94E-4704-953A-32602B036620}" destId="{76DE5E60-81F9-44EF-88CD-D084452952B3}" srcOrd="0" destOrd="0" presId="urn:microsoft.com/office/officeart/2005/8/layout/radial6"/>
    <dgm:cxn modelId="{D3EBAC19-E036-46F3-BDF9-E0F270982EA1}" srcId="{08383DFC-1479-4404-9B6B-AA46061B71F9}" destId="{48C3700C-3BE9-463D-B1AF-09B503884632}" srcOrd="0" destOrd="0" parTransId="{8628F5BC-CDA0-4E30-9390-20924FFD366D}" sibTransId="{B702CD39-D94E-4704-953A-32602B036620}"/>
    <dgm:cxn modelId="{13F9F806-CB0D-4720-A4BF-9323C9856721}" srcId="{C3641CCF-5440-4E03-944F-8E93D3175D36}" destId="{08383DFC-1479-4404-9B6B-AA46061B71F9}" srcOrd="0" destOrd="0" parTransId="{7405FB70-D291-45D2-A3C5-6D339BD7244E}" sibTransId="{12035DC7-7FBB-45D2-A9A7-0A153C0F9295}"/>
    <dgm:cxn modelId="{99381DA0-BD6F-4770-9B45-5BE04EF88D19}" srcId="{08383DFC-1479-4404-9B6B-AA46061B71F9}" destId="{2C91DE3A-44AF-4BE0-8D15-EA60C6EA5BD0}" srcOrd="1" destOrd="0" parTransId="{A2BCA262-E9E9-4CF2-A988-0759ACFA75B2}" sibTransId="{DC7FACD8-926B-4542-8BFD-D463C1F30ACA}"/>
    <dgm:cxn modelId="{BB8DEF19-55BE-4761-99D4-4B16104FDD4E}" type="presOf" srcId="{48C3700C-3BE9-463D-B1AF-09B503884632}" destId="{637FAAFB-33DF-4C1F-B7C9-CDEFA6E123E1}" srcOrd="0" destOrd="0" presId="urn:microsoft.com/office/officeart/2005/8/layout/radial6"/>
    <dgm:cxn modelId="{B7C1FB46-E4E3-4143-9E21-66B383EF6B72}" type="presOf" srcId="{2C91DE3A-44AF-4BE0-8D15-EA60C6EA5BD0}" destId="{07BCA1E7-D476-47B8-A8F1-95E369AB68CC}" srcOrd="0" destOrd="0" presId="urn:microsoft.com/office/officeart/2005/8/layout/radial6"/>
    <dgm:cxn modelId="{F5EFF319-5D10-4CED-AA20-0AE37DF492EF}" type="presOf" srcId="{08383DFC-1479-4404-9B6B-AA46061B71F9}" destId="{53BBF681-2CCF-4555-8EEF-6FF77E0C5964}" srcOrd="0" destOrd="0" presId="urn:microsoft.com/office/officeart/2005/8/layout/radial6"/>
    <dgm:cxn modelId="{6F64F079-4C5C-4E37-996B-4BC825FFC7B4}" type="presOf" srcId="{DC82E520-25C2-4950-8998-7A84C46DF44D}" destId="{44E9A6A1-6901-4187-AAED-7B7876AF250D}" srcOrd="0" destOrd="0" presId="urn:microsoft.com/office/officeart/2005/8/layout/radial6"/>
    <dgm:cxn modelId="{8CA09FC6-15A1-4D5E-8913-7D8B3918E675}" type="presOf" srcId="{AFB235B7-C48A-4C27-AC98-5B8C76B8B097}" destId="{647B0A0F-F5E6-47FB-8D3F-26492ABDA2BF}" srcOrd="0" destOrd="0" presId="urn:microsoft.com/office/officeart/2005/8/layout/radial6"/>
    <dgm:cxn modelId="{7B789051-7777-4794-B182-4603D528C375}" srcId="{08383DFC-1479-4404-9B6B-AA46061B71F9}" destId="{DC82E520-25C2-4950-8998-7A84C46DF44D}" srcOrd="2" destOrd="0" parTransId="{285E10F6-B689-416C-8415-881DFDEDD745}" sibTransId="{AFB235B7-C48A-4C27-AC98-5B8C76B8B097}"/>
    <dgm:cxn modelId="{FCE5C47E-AAD7-49CE-B612-B6545A1765DA}" type="presOf" srcId="{C3641CCF-5440-4E03-944F-8E93D3175D36}" destId="{C0BF8795-50DD-4E64-800D-F3D5F01CA67B}" srcOrd="0" destOrd="0" presId="urn:microsoft.com/office/officeart/2005/8/layout/radial6"/>
    <dgm:cxn modelId="{0E7CDEC6-B2ED-4BAF-8EE0-D398F7AF2A09}" type="presOf" srcId="{DC7FACD8-926B-4542-8BFD-D463C1F30ACA}" destId="{DCCFFD8C-F92F-45F1-928D-D0A42AD5C7FE}" srcOrd="0" destOrd="0" presId="urn:microsoft.com/office/officeart/2005/8/layout/radial6"/>
    <dgm:cxn modelId="{A7589D15-D773-4E13-89F4-8EA67CE3A17D}" type="presParOf" srcId="{C0BF8795-50DD-4E64-800D-F3D5F01CA67B}" destId="{53BBF681-2CCF-4555-8EEF-6FF77E0C5964}" srcOrd="0" destOrd="0" presId="urn:microsoft.com/office/officeart/2005/8/layout/radial6"/>
    <dgm:cxn modelId="{38802688-8918-4685-BFDC-53580C1FA189}" type="presParOf" srcId="{C0BF8795-50DD-4E64-800D-F3D5F01CA67B}" destId="{637FAAFB-33DF-4C1F-B7C9-CDEFA6E123E1}" srcOrd="1" destOrd="0" presId="urn:microsoft.com/office/officeart/2005/8/layout/radial6"/>
    <dgm:cxn modelId="{A0C9D600-7B57-4889-80EF-35027A3D0947}" type="presParOf" srcId="{C0BF8795-50DD-4E64-800D-F3D5F01CA67B}" destId="{F6322C7B-9051-41A8-ADFF-60DA6D295E2B}" srcOrd="2" destOrd="0" presId="urn:microsoft.com/office/officeart/2005/8/layout/radial6"/>
    <dgm:cxn modelId="{11EDB542-C76C-4256-B40C-F1477A0CE5B7}" type="presParOf" srcId="{C0BF8795-50DD-4E64-800D-F3D5F01CA67B}" destId="{76DE5E60-81F9-44EF-88CD-D084452952B3}" srcOrd="3" destOrd="0" presId="urn:microsoft.com/office/officeart/2005/8/layout/radial6"/>
    <dgm:cxn modelId="{2794D172-5F59-446F-8B43-A99849FB1AEF}" type="presParOf" srcId="{C0BF8795-50DD-4E64-800D-F3D5F01CA67B}" destId="{07BCA1E7-D476-47B8-A8F1-95E369AB68CC}" srcOrd="4" destOrd="0" presId="urn:microsoft.com/office/officeart/2005/8/layout/radial6"/>
    <dgm:cxn modelId="{A8376681-D8E0-470F-B65E-6AEE1E384100}" type="presParOf" srcId="{C0BF8795-50DD-4E64-800D-F3D5F01CA67B}" destId="{8BDD5D0A-6398-4582-809D-8FB1D2D4BB71}" srcOrd="5" destOrd="0" presId="urn:microsoft.com/office/officeart/2005/8/layout/radial6"/>
    <dgm:cxn modelId="{B757AAFD-BB76-4F0C-ABC1-188761D3D11A}" type="presParOf" srcId="{C0BF8795-50DD-4E64-800D-F3D5F01CA67B}" destId="{DCCFFD8C-F92F-45F1-928D-D0A42AD5C7FE}" srcOrd="6" destOrd="0" presId="urn:microsoft.com/office/officeart/2005/8/layout/radial6"/>
    <dgm:cxn modelId="{2CB58A99-E70F-4198-B67C-B89483E9E076}" type="presParOf" srcId="{C0BF8795-50DD-4E64-800D-F3D5F01CA67B}" destId="{44E9A6A1-6901-4187-AAED-7B7876AF250D}" srcOrd="7" destOrd="0" presId="urn:microsoft.com/office/officeart/2005/8/layout/radial6"/>
    <dgm:cxn modelId="{7E547992-1BB3-4706-A80B-532C6747A475}" type="presParOf" srcId="{C0BF8795-50DD-4E64-800D-F3D5F01CA67B}" destId="{C6583152-D134-42A0-BB3C-B0208E2BCA54}" srcOrd="8" destOrd="0" presId="urn:microsoft.com/office/officeart/2005/8/layout/radial6"/>
    <dgm:cxn modelId="{A943C019-18F9-4D54-9FCF-2990A6BFD492}" type="presParOf" srcId="{C0BF8795-50DD-4E64-800D-F3D5F01CA67B}" destId="{647B0A0F-F5E6-47FB-8D3F-26492ABDA2BF}" srcOrd="9" destOrd="0" presId="urn:microsoft.com/office/officeart/2005/8/layout/radial6"/>
    <dgm:cxn modelId="{42BFB8FD-EDC5-49AD-AB04-C07920BF5DAC}" type="presParOf" srcId="{C0BF8795-50DD-4E64-800D-F3D5F01CA67B}" destId="{AD5914E9-8B20-4F90-A1AF-381F5A4A27AB}" srcOrd="10" destOrd="0" presId="urn:microsoft.com/office/officeart/2005/8/layout/radial6"/>
    <dgm:cxn modelId="{74D6259B-E25A-4005-B93F-EA671B7E07A7}" type="presParOf" srcId="{C0BF8795-50DD-4E64-800D-F3D5F01CA67B}" destId="{A360B6A5-C008-493F-BC36-96D7968C4B26}" srcOrd="11" destOrd="0" presId="urn:microsoft.com/office/officeart/2005/8/layout/radial6"/>
    <dgm:cxn modelId="{ADE60EFB-42C0-4D36-A922-6ED6F0EBF345}" type="presParOf" srcId="{C0BF8795-50DD-4E64-800D-F3D5F01CA67B}" destId="{EBD7FECC-A3A2-4186-8A0D-0597487C87DE}" srcOrd="12" destOrd="0" presId="urn:microsoft.com/office/officeart/2005/8/layout/radial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2C85BB-E3B3-4C92-8B1E-95EF033AD763}"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E4BE181F-731C-4986-96F2-A745344456A1}">
      <dgm:prSet phldrT="[Text]"/>
      <dgm:spPr>
        <a:solidFill>
          <a:srgbClr val="0080B2"/>
        </a:solidFill>
      </dgm:spPr>
      <dgm:t>
        <a:bodyPr/>
        <a:lstStyle/>
        <a:p>
          <a:r>
            <a:rPr lang="en-US" dirty="0">
              <a:latin typeface="Arial" panose="020B0604020202020204" pitchFamily="34" charset="0"/>
              <a:cs typeface="Arial" panose="020B0604020202020204" pitchFamily="34" charset="0"/>
            </a:rPr>
            <a:t>Funding Community</a:t>
          </a:r>
        </a:p>
      </dgm:t>
    </dgm:pt>
    <dgm:pt modelId="{93BA7A25-7244-4887-BB13-CF3FC3DFF74D}" type="parTrans" cxnId="{1F6F8F38-4CB0-45F4-9FAE-96CF7E1027FC}">
      <dgm:prSet/>
      <dgm:spPr/>
      <dgm:t>
        <a:bodyPr/>
        <a:lstStyle/>
        <a:p>
          <a:endParaRPr lang="en-US"/>
        </a:p>
      </dgm:t>
    </dgm:pt>
    <dgm:pt modelId="{AB630620-C74B-4D7F-A1B0-FF33680A6FFE}" type="sibTrans" cxnId="{1F6F8F38-4CB0-45F4-9FAE-96CF7E1027FC}">
      <dgm:prSet/>
      <dgm:spPr/>
      <dgm:t>
        <a:bodyPr/>
        <a:lstStyle/>
        <a:p>
          <a:endParaRPr lang="en-US"/>
        </a:p>
      </dgm:t>
    </dgm:pt>
    <dgm:pt modelId="{29D3B851-334C-4479-AA79-45D5EA739FEC}">
      <dgm:prSet phldrT="[Text]"/>
      <dgm:spPr>
        <a:ln>
          <a:solidFill>
            <a:srgbClr val="0080B2"/>
          </a:solidFill>
        </a:ln>
      </dgm:spPr>
      <dgm:t>
        <a:bodyPr/>
        <a:lstStyle/>
        <a:p>
          <a:r>
            <a:rPr lang="en-US" dirty="0">
              <a:latin typeface="Arial" panose="020B0604020202020204" pitchFamily="34" charset="0"/>
              <a:cs typeface="Arial" panose="020B0604020202020204" pitchFamily="34" charset="0"/>
            </a:rPr>
            <a:t>Led by the McCormick Foundation, leverage existing and emerging resources; support coordination between partners</a:t>
          </a:r>
        </a:p>
      </dgm:t>
    </dgm:pt>
    <dgm:pt modelId="{CB33744D-353B-466C-BEA7-F8823D479DF9}" type="parTrans" cxnId="{5A266D49-74A0-47B2-AD8F-F9DBDAE037A4}">
      <dgm:prSet/>
      <dgm:spPr/>
      <dgm:t>
        <a:bodyPr/>
        <a:lstStyle/>
        <a:p>
          <a:endParaRPr lang="en-US"/>
        </a:p>
      </dgm:t>
    </dgm:pt>
    <dgm:pt modelId="{B50DB2D9-2E0F-487C-9281-B88DDB1679E6}" type="sibTrans" cxnId="{5A266D49-74A0-47B2-AD8F-F9DBDAE037A4}">
      <dgm:prSet/>
      <dgm:spPr/>
      <dgm:t>
        <a:bodyPr/>
        <a:lstStyle/>
        <a:p>
          <a:endParaRPr lang="en-US"/>
        </a:p>
      </dgm:t>
    </dgm:pt>
    <dgm:pt modelId="{10A3091C-9125-4126-8140-6E4CE67128EE}">
      <dgm:prSet phldrT="[Text]"/>
      <dgm:spPr>
        <a:solidFill>
          <a:srgbClr val="6A737B"/>
        </a:solidFill>
      </dgm:spPr>
      <dgm:t>
        <a:bodyPr/>
        <a:lstStyle/>
        <a:p>
          <a:r>
            <a:rPr lang="en-US" dirty="0">
              <a:latin typeface="Arial" panose="020B0604020202020204" pitchFamily="34" charset="0"/>
              <a:cs typeface="Arial" panose="020B0604020202020204" pitchFamily="34" charset="0"/>
            </a:rPr>
            <a:t>Institutional Partners</a:t>
          </a:r>
        </a:p>
      </dgm:t>
    </dgm:pt>
    <dgm:pt modelId="{C21EE231-6707-453B-AAAC-706BD6F324A2}" type="parTrans" cxnId="{458DE69F-0529-4A17-97C0-4ADB9FC7AA99}">
      <dgm:prSet/>
      <dgm:spPr/>
      <dgm:t>
        <a:bodyPr/>
        <a:lstStyle/>
        <a:p>
          <a:endParaRPr lang="en-US"/>
        </a:p>
      </dgm:t>
    </dgm:pt>
    <dgm:pt modelId="{E93ED406-4C27-4B82-9A70-2533750E08FD}" type="sibTrans" cxnId="{458DE69F-0529-4A17-97C0-4ADB9FC7AA99}">
      <dgm:prSet/>
      <dgm:spPr/>
      <dgm:t>
        <a:bodyPr/>
        <a:lstStyle/>
        <a:p>
          <a:endParaRPr lang="en-US"/>
        </a:p>
      </dgm:t>
    </dgm:pt>
    <dgm:pt modelId="{2BDCB887-D4B7-4339-9ABF-BEDAE7A6D207}">
      <dgm:prSet phldrT="[Text]"/>
      <dgm:spPr>
        <a:ln>
          <a:solidFill>
            <a:srgbClr val="6A737B"/>
          </a:solidFill>
        </a:ln>
      </dgm:spPr>
      <dgm:t>
        <a:bodyPr/>
        <a:lstStyle/>
        <a:p>
          <a:r>
            <a:rPr lang="en-US" dirty="0">
              <a:latin typeface="Arial" panose="020B0604020202020204" pitchFamily="34" charset="0"/>
              <a:cs typeface="Arial" panose="020B0604020202020204" pitchFamily="34" charset="0"/>
            </a:rPr>
            <a:t>Determine local needs; recruit teacher mentors; host teacher professional development opportunities</a:t>
          </a:r>
        </a:p>
      </dgm:t>
    </dgm:pt>
    <dgm:pt modelId="{594BC986-05F6-44C0-8A86-884FF63A5F98}" type="parTrans" cxnId="{5475012A-88AF-4AAC-888C-101F215A70BE}">
      <dgm:prSet/>
      <dgm:spPr/>
      <dgm:t>
        <a:bodyPr/>
        <a:lstStyle/>
        <a:p>
          <a:endParaRPr lang="en-US"/>
        </a:p>
      </dgm:t>
    </dgm:pt>
    <dgm:pt modelId="{D0549C3A-73E4-498C-90CD-55D31D40AD35}" type="sibTrans" cxnId="{5475012A-88AF-4AAC-888C-101F215A70BE}">
      <dgm:prSet/>
      <dgm:spPr/>
      <dgm:t>
        <a:bodyPr/>
        <a:lstStyle/>
        <a:p>
          <a:endParaRPr lang="en-US"/>
        </a:p>
      </dgm:t>
    </dgm:pt>
    <dgm:pt modelId="{A47E2AB8-D25B-44D6-9673-D7F51FA5F086}">
      <dgm:prSet phldrT="[Text]"/>
      <dgm:spPr>
        <a:solidFill>
          <a:srgbClr val="C3CDC5"/>
        </a:solidFill>
      </dgm:spPr>
      <dgm:t>
        <a:bodyPr/>
        <a:lstStyle/>
        <a:p>
          <a:r>
            <a:rPr lang="en-US" dirty="0">
              <a:solidFill>
                <a:sysClr val="windowText" lastClr="000000"/>
              </a:solidFill>
              <a:latin typeface="Arial" panose="020B0604020202020204" pitchFamily="34" charset="0"/>
              <a:cs typeface="Arial" panose="020B0604020202020204" pitchFamily="34" charset="0"/>
            </a:rPr>
            <a:t>Civic Education Nonprofits</a:t>
          </a:r>
        </a:p>
      </dgm:t>
    </dgm:pt>
    <dgm:pt modelId="{A60DB3B8-EF02-4421-82DA-42152E14E568}" type="parTrans" cxnId="{6B9881DA-CFDC-4361-926A-B344B4E8DFE4}">
      <dgm:prSet/>
      <dgm:spPr/>
      <dgm:t>
        <a:bodyPr/>
        <a:lstStyle/>
        <a:p>
          <a:endParaRPr lang="en-US"/>
        </a:p>
      </dgm:t>
    </dgm:pt>
    <dgm:pt modelId="{5047E3CA-3233-4406-971D-3A67FED97F99}" type="sibTrans" cxnId="{6B9881DA-CFDC-4361-926A-B344B4E8DFE4}">
      <dgm:prSet/>
      <dgm:spPr/>
      <dgm:t>
        <a:bodyPr/>
        <a:lstStyle/>
        <a:p>
          <a:endParaRPr lang="en-US"/>
        </a:p>
      </dgm:t>
    </dgm:pt>
    <dgm:pt modelId="{964798AB-2023-46D3-A564-6BAD47186C3D}">
      <dgm:prSet phldrT="[Text]"/>
      <dgm:spPr>
        <a:ln>
          <a:solidFill>
            <a:srgbClr val="C3CDC5"/>
          </a:solidFill>
        </a:ln>
      </dgm:spPr>
      <dgm:t>
        <a:bodyPr lIns="0" rIns="0"/>
        <a:lstStyle/>
        <a:p>
          <a:r>
            <a:rPr lang="en-US" dirty="0">
              <a:latin typeface="Arial" panose="020B0604020202020204" pitchFamily="34" charset="0"/>
              <a:cs typeface="Arial" panose="020B0604020202020204" pitchFamily="34" charset="0"/>
            </a:rPr>
            <a:t>Provide professional development on proven civic learning practices</a:t>
          </a:r>
        </a:p>
      </dgm:t>
    </dgm:pt>
    <dgm:pt modelId="{B13294FE-E51B-4D9B-A6A6-86B184FFDFE3}" type="parTrans" cxnId="{9EF346FF-79B7-4FC7-891C-DC8C125F9696}">
      <dgm:prSet/>
      <dgm:spPr/>
      <dgm:t>
        <a:bodyPr/>
        <a:lstStyle/>
        <a:p>
          <a:endParaRPr lang="en-US"/>
        </a:p>
      </dgm:t>
    </dgm:pt>
    <dgm:pt modelId="{9C04EC80-E002-4E5E-B974-3F7F7400281D}" type="sibTrans" cxnId="{9EF346FF-79B7-4FC7-891C-DC8C125F9696}">
      <dgm:prSet/>
      <dgm:spPr/>
      <dgm:t>
        <a:bodyPr/>
        <a:lstStyle/>
        <a:p>
          <a:endParaRPr lang="en-US"/>
        </a:p>
      </dgm:t>
    </dgm:pt>
    <dgm:pt modelId="{0F80F774-909E-490B-BAAD-4A859BF3462B}">
      <dgm:prSet phldrT="[Text]"/>
      <dgm:spPr>
        <a:solidFill>
          <a:srgbClr val="C41230"/>
        </a:solidFill>
      </dgm:spPr>
      <dgm:t>
        <a:bodyPr/>
        <a:lstStyle/>
        <a:p>
          <a:r>
            <a:rPr lang="en-US" dirty="0">
              <a:latin typeface="Arial" panose="020B0604020202020204" pitchFamily="34" charset="0"/>
              <a:cs typeface="Arial" panose="020B0604020202020204" pitchFamily="34" charset="0"/>
            </a:rPr>
            <a:t>Teacher Mentors</a:t>
          </a:r>
        </a:p>
      </dgm:t>
    </dgm:pt>
    <dgm:pt modelId="{58B33345-CD29-46B0-A0CB-8D66C2794632}" type="parTrans" cxnId="{E85E4556-756B-4F25-826D-9F4D90D4BD51}">
      <dgm:prSet/>
      <dgm:spPr/>
      <dgm:t>
        <a:bodyPr/>
        <a:lstStyle/>
        <a:p>
          <a:endParaRPr lang="en-US"/>
        </a:p>
      </dgm:t>
    </dgm:pt>
    <dgm:pt modelId="{8C6EF922-02B4-4EDF-9F36-71AEAC380FDA}" type="sibTrans" cxnId="{E85E4556-756B-4F25-826D-9F4D90D4BD51}">
      <dgm:prSet/>
      <dgm:spPr/>
      <dgm:t>
        <a:bodyPr/>
        <a:lstStyle/>
        <a:p>
          <a:endParaRPr lang="en-US"/>
        </a:p>
      </dgm:t>
    </dgm:pt>
    <dgm:pt modelId="{3542D11E-81B0-419E-BA4E-241A4E1BF5DA}">
      <dgm:prSet phldrT="[Text]"/>
      <dgm:spPr>
        <a:ln>
          <a:solidFill>
            <a:srgbClr val="C41230"/>
          </a:solidFill>
        </a:ln>
      </dgm:spPr>
      <dgm:t>
        <a:bodyPr/>
        <a:lstStyle/>
        <a:p>
          <a:r>
            <a:rPr lang="en-US" dirty="0">
              <a:latin typeface="Arial" panose="020B0604020202020204" pitchFamily="34" charset="0"/>
              <a:cs typeface="Arial" panose="020B0604020202020204" pitchFamily="34" charset="0"/>
            </a:rPr>
            <a:t>Co-facilitate professional development and mentor schools</a:t>
          </a:r>
        </a:p>
      </dgm:t>
    </dgm:pt>
    <dgm:pt modelId="{A0EE93AF-00EF-4916-B837-22010FE6291D}" type="parTrans" cxnId="{B651E14C-4E67-4B7C-AE9F-62B1F1DC07C4}">
      <dgm:prSet/>
      <dgm:spPr/>
      <dgm:t>
        <a:bodyPr/>
        <a:lstStyle/>
        <a:p>
          <a:endParaRPr lang="en-US"/>
        </a:p>
      </dgm:t>
    </dgm:pt>
    <dgm:pt modelId="{614E41C2-0E35-495C-8DF7-B23C34850118}" type="sibTrans" cxnId="{B651E14C-4E67-4B7C-AE9F-62B1F1DC07C4}">
      <dgm:prSet/>
      <dgm:spPr/>
      <dgm:t>
        <a:bodyPr/>
        <a:lstStyle/>
        <a:p>
          <a:endParaRPr lang="en-US"/>
        </a:p>
      </dgm:t>
    </dgm:pt>
    <dgm:pt modelId="{E4BDE9B7-36D0-4427-8982-649B4EFBE90D}">
      <dgm:prSet phldrT="[Text]"/>
      <dgm:spPr>
        <a:ln>
          <a:solidFill>
            <a:srgbClr val="C3CDC5"/>
          </a:solidFill>
        </a:ln>
      </dgm:spPr>
      <dgm:t>
        <a:bodyPr lIns="0" rIns="0"/>
        <a:lstStyle/>
        <a:p>
          <a:endParaRPr lang="en-US">
            <a:latin typeface="Arial" panose="020B0604020202020204" pitchFamily="34" charset="0"/>
            <a:cs typeface="Arial" panose="020B0604020202020204" pitchFamily="34" charset="0"/>
          </a:endParaRPr>
        </a:p>
      </dgm:t>
    </dgm:pt>
    <dgm:pt modelId="{09C667E7-7C1E-4609-8CB8-17847F899366}" type="parTrans" cxnId="{04623564-2224-46DF-9DA7-F2F2E7333027}">
      <dgm:prSet/>
      <dgm:spPr/>
      <dgm:t>
        <a:bodyPr/>
        <a:lstStyle/>
        <a:p>
          <a:endParaRPr lang="en-US"/>
        </a:p>
      </dgm:t>
    </dgm:pt>
    <dgm:pt modelId="{AE7010F9-EE02-430E-8A2D-1E5A4843545E}" type="sibTrans" cxnId="{04623564-2224-46DF-9DA7-F2F2E7333027}">
      <dgm:prSet/>
      <dgm:spPr/>
      <dgm:t>
        <a:bodyPr/>
        <a:lstStyle/>
        <a:p>
          <a:endParaRPr lang="en-US"/>
        </a:p>
      </dgm:t>
    </dgm:pt>
    <dgm:pt modelId="{F0C85D6D-2B1D-4492-9E64-2599B139DA08}">
      <dgm:prSet phldrT="[Text]"/>
      <dgm:spPr>
        <a:ln>
          <a:solidFill>
            <a:srgbClr val="C41230"/>
          </a:solidFill>
        </a:ln>
      </dgm:spPr>
      <dgm:t>
        <a:bodyPr/>
        <a:lstStyle/>
        <a:p>
          <a:endParaRPr lang="en-US">
            <a:latin typeface="Arial" panose="020B0604020202020204" pitchFamily="34" charset="0"/>
            <a:cs typeface="Arial" panose="020B0604020202020204" pitchFamily="34" charset="0"/>
          </a:endParaRPr>
        </a:p>
      </dgm:t>
    </dgm:pt>
    <dgm:pt modelId="{2E1F329F-50DE-4A7C-A3AE-9DA4E4F86CA1}" type="parTrans" cxnId="{A3114894-BB9F-46F3-B09E-671B4D684C36}">
      <dgm:prSet/>
      <dgm:spPr/>
      <dgm:t>
        <a:bodyPr/>
        <a:lstStyle/>
        <a:p>
          <a:endParaRPr lang="en-US"/>
        </a:p>
      </dgm:t>
    </dgm:pt>
    <dgm:pt modelId="{A54FE5DD-EBAC-407E-93B5-8FDC18BE1014}" type="sibTrans" cxnId="{A3114894-BB9F-46F3-B09E-671B4D684C36}">
      <dgm:prSet/>
      <dgm:spPr/>
      <dgm:t>
        <a:bodyPr/>
        <a:lstStyle/>
        <a:p>
          <a:endParaRPr lang="en-US"/>
        </a:p>
      </dgm:t>
    </dgm:pt>
    <dgm:pt modelId="{DCA3F8B4-7FA0-430B-B91C-F670E6B3D122}" type="pres">
      <dgm:prSet presAssocID="{B72C85BB-E3B3-4C92-8B1E-95EF033AD763}" presName="cycleMatrixDiagram" presStyleCnt="0">
        <dgm:presLayoutVars>
          <dgm:chMax val="1"/>
          <dgm:dir/>
          <dgm:animLvl val="lvl"/>
          <dgm:resizeHandles val="exact"/>
        </dgm:presLayoutVars>
      </dgm:prSet>
      <dgm:spPr/>
    </dgm:pt>
    <dgm:pt modelId="{1E0B42F7-54E0-45BC-A93E-078DB4B6FD64}" type="pres">
      <dgm:prSet presAssocID="{B72C85BB-E3B3-4C92-8B1E-95EF033AD763}" presName="children" presStyleCnt="0"/>
      <dgm:spPr/>
    </dgm:pt>
    <dgm:pt modelId="{E33D0C50-A8CF-4002-8C48-708BD0B271B8}" type="pres">
      <dgm:prSet presAssocID="{B72C85BB-E3B3-4C92-8B1E-95EF033AD763}" presName="child1group" presStyleCnt="0"/>
      <dgm:spPr/>
    </dgm:pt>
    <dgm:pt modelId="{C593AD87-5065-48E9-8FFF-83557796A443}" type="pres">
      <dgm:prSet presAssocID="{B72C85BB-E3B3-4C92-8B1E-95EF033AD763}" presName="child1" presStyleLbl="bgAcc1" presStyleIdx="0" presStyleCnt="4"/>
      <dgm:spPr/>
    </dgm:pt>
    <dgm:pt modelId="{DC5F2464-8B05-4955-A54C-382B124892AD}" type="pres">
      <dgm:prSet presAssocID="{B72C85BB-E3B3-4C92-8B1E-95EF033AD763}" presName="child1Text" presStyleLbl="bgAcc1" presStyleIdx="0" presStyleCnt="4">
        <dgm:presLayoutVars>
          <dgm:bulletEnabled val="1"/>
        </dgm:presLayoutVars>
      </dgm:prSet>
      <dgm:spPr/>
    </dgm:pt>
    <dgm:pt modelId="{E660F178-9C3D-43E0-A5E5-859AF57DC9D3}" type="pres">
      <dgm:prSet presAssocID="{B72C85BB-E3B3-4C92-8B1E-95EF033AD763}" presName="child2group" presStyleCnt="0"/>
      <dgm:spPr/>
    </dgm:pt>
    <dgm:pt modelId="{3E19F72E-3C9A-4DA3-A555-BD29F2895273}" type="pres">
      <dgm:prSet presAssocID="{B72C85BB-E3B3-4C92-8B1E-95EF033AD763}" presName="child2" presStyleLbl="bgAcc1" presStyleIdx="1" presStyleCnt="4"/>
      <dgm:spPr/>
    </dgm:pt>
    <dgm:pt modelId="{37FE99C4-A508-48DF-A530-09C5509906F7}" type="pres">
      <dgm:prSet presAssocID="{B72C85BB-E3B3-4C92-8B1E-95EF033AD763}" presName="child2Text" presStyleLbl="bgAcc1" presStyleIdx="1" presStyleCnt="4">
        <dgm:presLayoutVars>
          <dgm:bulletEnabled val="1"/>
        </dgm:presLayoutVars>
      </dgm:prSet>
      <dgm:spPr/>
    </dgm:pt>
    <dgm:pt modelId="{B3F6C692-7126-4B85-AAA4-4319F1074084}" type="pres">
      <dgm:prSet presAssocID="{B72C85BB-E3B3-4C92-8B1E-95EF033AD763}" presName="child3group" presStyleCnt="0"/>
      <dgm:spPr/>
    </dgm:pt>
    <dgm:pt modelId="{B842414F-8291-47C7-9CC4-C18217E865CA}" type="pres">
      <dgm:prSet presAssocID="{B72C85BB-E3B3-4C92-8B1E-95EF033AD763}" presName="child3" presStyleLbl="bgAcc1" presStyleIdx="2" presStyleCnt="4"/>
      <dgm:spPr/>
    </dgm:pt>
    <dgm:pt modelId="{523F63F4-6863-4A7D-91F3-3FCE12488A81}" type="pres">
      <dgm:prSet presAssocID="{B72C85BB-E3B3-4C92-8B1E-95EF033AD763}" presName="child3Text" presStyleLbl="bgAcc1" presStyleIdx="2" presStyleCnt="4">
        <dgm:presLayoutVars>
          <dgm:bulletEnabled val="1"/>
        </dgm:presLayoutVars>
      </dgm:prSet>
      <dgm:spPr/>
    </dgm:pt>
    <dgm:pt modelId="{5EB59CB9-5376-49AD-A740-78E87FCCFF1D}" type="pres">
      <dgm:prSet presAssocID="{B72C85BB-E3B3-4C92-8B1E-95EF033AD763}" presName="child4group" presStyleCnt="0"/>
      <dgm:spPr/>
    </dgm:pt>
    <dgm:pt modelId="{C4EF95D2-CFF1-4FCC-A63A-F9F287A071AE}" type="pres">
      <dgm:prSet presAssocID="{B72C85BB-E3B3-4C92-8B1E-95EF033AD763}" presName="child4" presStyleLbl="bgAcc1" presStyleIdx="3" presStyleCnt="4"/>
      <dgm:spPr/>
    </dgm:pt>
    <dgm:pt modelId="{652A742D-87E1-4996-9DCF-42CCAE8BE399}" type="pres">
      <dgm:prSet presAssocID="{B72C85BB-E3B3-4C92-8B1E-95EF033AD763}" presName="child4Text" presStyleLbl="bgAcc1" presStyleIdx="3" presStyleCnt="4">
        <dgm:presLayoutVars>
          <dgm:bulletEnabled val="1"/>
        </dgm:presLayoutVars>
      </dgm:prSet>
      <dgm:spPr/>
    </dgm:pt>
    <dgm:pt modelId="{4470402E-F352-4BA1-B520-836A687CFA16}" type="pres">
      <dgm:prSet presAssocID="{B72C85BB-E3B3-4C92-8B1E-95EF033AD763}" presName="childPlaceholder" presStyleCnt="0"/>
      <dgm:spPr/>
    </dgm:pt>
    <dgm:pt modelId="{2DE02352-B178-4455-AA37-186D896D1E43}" type="pres">
      <dgm:prSet presAssocID="{B72C85BB-E3B3-4C92-8B1E-95EF033AD763}" presName="circle" presStyleCnt="0"/>
      <dgm:spPr/>
    </dgm:pt>
    <dgm:pt modelId="{4EBFD7A7-1548-4A63-AA04-514EA3C8FCEF}" type="pres">
      <dgm:prSet presAssocID="{B72C85BB-E3B3-4C92-8B1E-95EF033AD763}" presName="quadrant1" presStyleLbl="node1" presStyleIdx="0" presStyleCnt="4" custScaleX="100297" custScaleY="100297">
        <dgm:presLayoutVars>
          <dgm:chMax val="1"/>
          <dgm:bulletEnabled val="1"/>
        </dgm:presLayoutVars>
      </dgm:prSet>
      <dgm:spPr/>
    </dgm:pt>
    <dgm:pt modelId="{BD6ECA92-B0D6-446D-AAE6-22D40CA92B18}" type="pres">
      <dgm:prSet presAssocID="{B72C85BB-E3B3-4C92-8B1E-95EF033AD763}" presName="quadrant2" presStyleLbl="node1" presStyleIdx="1" presStyleCnt="4">
        <dgm:presLayoutVars>
          <dgm:chMax val="1"/>
          <dgm:bulletEnabled val="1"/>
        </dgm:presLayoutVars>
      </dgm:prSet>
      <dgm:spPr/>
    </dgm:pt>
    <dgm:pt modelId="{CC6D7495-BEA0-4970-A5FC-F51AEB312B9D}" type="pres">
      <dgm:prSet presAssocID="{B72C85BB-E3B3-4C92-8B1E-95EF033AD763}" presName="quadrant3" presStyleLbl="node1" presStyleIdx="2" presStyleCnt="4">
        <dgm:presLayoutVars>
          <dgm:chMax val="1"/>
          <dgm:bulletEnabled val="1"/>
        </dgm:presLayoutVars>
      </dgm:prSet>
      <dgm:spPr/>
    </dgm:pt>
    <dgm:pt modelId="{19E43E1C-60EC-4AC0-AB7C-DE76606F98AC}" type="pres">
      <dgm:prSet presAssocID="{B72C85BB-E3B3-4C92-8B1E-95EF033AD763}" presName="quadrant4" presStyleLbl="node1" presStyleIdx="3" presStyleCnt="4">
        <dgm:presLayoutVars>
          <dgm:chMax val="1"/>
          <dgm:bulletEnabled val="1"/>
        </dgm:presLayoutVars>
      </dgm:prSet>
      <dgm:spPr/>
    </dgm:pt>
    <dgm:pt modelId="{D27DD097-3ED6-4111-937C-0139EA0D30CD}" type="pres">
      <dgm:prSet presAssocID="{B72C85BB-E3B3-4C92-8B1E-95EF033AD763}" presName="quadrantPlaceholder" presStyleCnt="0"/>
      <dgm:spPr/>
    </dgm:pt>
    <dgm:pt modelId="{10FF4389-CB29-4FDD-95D9-1110B5E0116C}" type="pres">
      <dgm:prSet presAssocID="{B72C85BB-E3B3-4C92-8B1E-95EF033AD763}" presName="center1" presStyleLbl="fgShp" presStyleIdx="0" presStyleCnt="2"/>
      <dgm:spPr>
        <a:solidFill>
          <a:srgbClr val="0080B2"/>
        </a:solidFill>
      </dgm:spPr>
    </dgm:pt>
    <dgm:pt modelId="{7CB1C6F8-1EE8-4055-B927-4154A9E25CAA}" type="pres">
      <dgm:prSet presAssocID="{B72C85BB-E3B3-4C92-8B1E-95EF033AD763}" presName="center2" presStyleLbl="fgShp" presStyleIdx="1" presStyleCnt="2"/>
      <dgm:spPr>
        <a:solidFill>
          <a:srgbClr val="0080B2"/>
        </a:solidFill>
      </dgm:spPr>
    </dgm:pt>
  </dgm:ptLst>
  <dgm:cxnLst>
    <dgm:cxn modelId="{D63B14B8-D959-4C20-BBDC-227C76E1CCA2}" type="presOf" srcId="{3542D11E-81B0-419E-BA4E-241A4E1BF5DA}" destId="{652A742D-87E1-4996-9DCF-42CCAE8BE399}" srcOrd="1" destOrd="1" presId="urn:microsoft.com/office/officeart/2005/8/layout/cycle4"/>
    <dgm:cxn modelId="{6B9881DA-CFDC-4361-926A-B344B4E8DFE4}" srcId="{B72C85BB-E3B3-4C92-8B1E-95EF033AD763}" destId="{A47E2AB8-D25B-44D6-9673-D7F51FA5F086}" srcOrd="2" destOrd="0" parTransId="{A60DB3B8-EF02-4421-82DA-42152E14E568}" sibTransId="{5047E3CA-3233-4406-971D-3A67FED97F99}"/>
    <dgm:cxn modelId="{2E91A79B-017B-4A17-8179-B9CED3BB0BF5}" type="presOf" srcId="{F0C85D6D-2B1D-4492-9E64-2599B139DA08}" destId="{C4EF95D2-CFF1-4FCC-A63A-F9F287A071AE}" srcOrd="0" destOrd="0" presId="urn:microsoft.com/office/officeart/2005/8/layout/cycle4"/>
    <dgm:cxn modelId="{A7466F20-6D41-4402-83BB-058E7321A5EF}" type="presOf" srcId="{29D3B851-334C-4479-AA79-45D5EA739FEC}" destId="{C593AD87-5065-48E9-8FFF-83557796A443}" srcOrd="0" destOrd="0" presId="urn:microsoft.com/office/officeart/2005/8/layout/cycle4"/>
    <dgm:cxn modelId="{5A266D49-74A0-47B2-AD8F-F9DBDAE037A4}" srcId="{E4BE181F-731C-4986-96F2-A745344456A1}" destId="{29D3B851-334C-4479-AA79-45D5EA739FEC}" srcOrd="0" destOrd="0" parTransId="{CB33744D-353B-466C-BEA7-F8823D479DF9}" sibTransId="{B50DB2D9-2E0F-487C-9281-B88DDB1679E6}"/>
    <dgm:cxn modelId="{E00FE84A-5C83-4A76-9239-E6DCE9F25645}" type="presOf" srcId="{E4BDE9B7-36D0-4427-8982-649B4EFBE90D}" destId="{B842414F-8291-47C7-9CC4-C18217E865CA}" srcOrd="0" destOrd="0" presId="urn:microsoft.com/office/officeart/2005/8/layout/cycle4"/>
    <dgm:cxn modelId="{5930029E-FAF5-4658-A77E-6F2E6A6DE93B}" type="presOf" srcId="{964798AB-2023-46D3-A564-6BAD47186C3D}" destId="{523F63F4-6863-4A7D-91F3-3FCE12488A81}" srcOrd="1" destOrd="1" presId="urn:microsoft.com/office/officeart/2005/8/layout/cycle4"/>
    <dgm:cxn modelId="{EFB78D3B-BE9E-4023-B9F6-1C5D3F40179E}" type="presOf" srcId="{E4BE181F-731C-4986-96F2-A745344456A1}" destId="{4EBFD7A7-1548-4A63-AA04-514EA3C8FCEF}" srcOrd="0" destOrd="0" presId="urn:microsoft.com/office/officeart/2005/8/layout/cycle4"/>
    <dgm:cxn modelId="{91DFF9FD-E79E-4BD5-8B37-57D48C7C18D0}" type="presOf" srcId="{2BDCB887-D4B7-4339-9ABF-BEDAE7A6D207}" destId="{37FE99C4-A508-48DF-A530-09C5509906F7}" srcOrd="1" destOrd="0" presId="urn:microsoft.com/office/officeart/2005/8/layout/cycle4"/>
    <dgm:cxn modelId="{26F08144-2AF1-4F9C-BF9A-1A863A37676F}" type="presOf" srcId="{A47E2AB8-D25B-44D6-9673-D7F51FA5F086}" destId="{CC6D7495-BEA0-4970-A5FC-F51AEB312B9D}" srcOrd="0" destOrd="0" presId="urn:microsoft.com/office/officeart/2005/8/layout/cycle4"/>
    <dgm:cxn modelId="{B8833444-2279-4089-94A7-F0323BAFA053}" type="presOf" srcId="{F0C85D6D-2B1D-4492-9E64-2599B139DA08}" destId="{652A742D-87E1-4996-9DCF-42CCAE8BE399}" srcOrd="1" destOrd="0" presId="urn:microsoft.com/office/officeart/2005/8/layout/cycle4"/>
    <dgm:cxn modelId="{9EF346FF-79B7-4FC7-891C-DC8C125F9696}" srcId="{A47E2AB8-D25B-44D6-9673-D7F51FA5F086}" destId="{964798AB-2023-46D3-A564-6BAD47186C3D}" srcOrd="1" destOrd="0" parTransId="{B13294FE-E51B-4D9B-A6A6-86B184FFDFE3}" sibTransId="{9C04EC80-E002-4E5E-B974-3F7F7400281D}"/>
    <dgm:cxn modelId="{1F6F8F38-4CB0-45F4-9FAE-96CF7E1027FC}" srcId="{B72C85BB-E3B3-4C92-8B1E-95EF033AD763}" destId="{E4BE181F-731C-4986-96F2-A745344456A1}" srcOrd="0" destOrd="0" parTransId="{93BA7A25-7244-4887-BB13-CF3FC3DFF74D}" sibTransId="{AB630620-C74B-4D7F-A1B0-FF33680A6FFE}"/>
    <dgm:cxn modelId="{28D84E61-B093-4B05-8A70-D55B34800DD3}" type="presOf" srcId="{3542D11E-81B0-419E-BA4E-241A4E1BF5DA}" destId="{C4EF95D2-CFF1-4FCC-A63A-F9F287A071AE}" srcOrd="0" destOrd="1" presId="urn:microsoft.com/office/officeart/2005/8/layout/cycle4"/>
    <dgm:cxn modelId="{B651E14C-4E67-4B7C-AE9F-62B1F1DC07C4}" srcId="{0F80F774-909E-490B-BAAD-4A859BF3462B}" destId="{3542D11E-81B0-419E-BA4E-241A4E1BF5DA}" srcOrd="1" destOrd="0" parTransId="{A0EE93AF-00EF-4916-B837-22010FE6291D}" sibTransId="{614E41C2-0E35-495C-8DF7-B23C34850118}"/>
    <dgm:cxn modelId="{5F87852A-897A-4BC6-B69F-29AF618A82E8}" type="presOf" srcId="{B72C85BB-E3B3-4C92-8B1E-95EF033AD763}" destId="{DCA3F8B4-7FA0-430B-B91C-F670E6B3D122}" srcOrd="0" destOrd="0" presId="urn:microsoft.com/office/officeart/2005/8/layout/cycle4"/>
    <dgm:cxn modelId="{E85E4556-756B-4F25-826D-9F4D90D4BD51}" srcId="{B72C85BB-E3B3-4C92-8B1E-95EF033AD763}" destId="{0F80F774-909E-490B-BAAD-4A859BF3462B}" srcOrd="3" destOrd="0" parTransId="{58B33345-CD29-46B0-A0CB-8D66C2794632}" sibTransId="{8C6EF922-02B4-4EDF-9F36-71AEAC380FDA}"/>
    <dgm:cxn modelId="{756C9F50-EA5A-4289-A63B-7C33D03528C8}" type="presOf" srcId="{2BDCB887-D4B7-4339-9ABF-BEDAE7A6D207}" destId="{3E19F72E-3C9A-4DA3-A555-BD29F2895273}" srcOrd="0" destOrd="0" presId="urn:microsoft.com/office/officeart/2005/8/layout/cycle4"/>
    <dgm:cxn modelId="{A3114894-BB9F-46F3-B09E-671B4D684C36}" srcId="{0F80F774-909E-490B-BAAD-4A859BF3462B}" destId="{F0C85D6D-2B1D-4492-9E64-2599B139DA08}" srcOrd="0" destOrd="0" parTransId="{2E1F329F-50DE-4A7C-A3AE-9DA4E4F86CA1}" sibTransId="{A54FE5DD-EBAC-407E-93B5-8FDC18BE1014}"/>
    <dgm:cxn modelId="{80E06C9C-968C-4B44-82ED-1A6F674D0B28}" type="presOf" srcId="{964798AB-2023-46D3-A564-6BAD47186C3D}" destId="{B842414F-8291-47C7-9CC4-C18217E865CA}" srcOrd="0" destOrd="1" presId="urn:microsoft.com/office/officeart/2005/8/layout/cycle4"/>
    <dgm:cxn modelId="{C5CD41C0-4DD5-4309-9AD5-3F466BD8CB38}" type="presOf" srcId="{E4BDE9B7-36D0-4427-8982-649B4EFBE90D}" destId="{523F63F4-6863-4A7D-91F3-3FCE12488A81}" srcOrd="1" destOrd="0" presId="urn:microsoft.com/office/officeart/2005/8/layout/cycle4"/>
    <dgm:cxn modelId="{76146B2E-0E3E-4308-A498-6F532D0F1BD7}" type="presOf" srcId="{10A3091C-9125-4126-8140-6E4CE67128EE}" destId="{BD6ECA92-B0D6-446D-AAE6-22D40CA92B18}" srcOrd="0" destOrd="0" presId="urn:microsoft.com/office/officeart/2005/8/layout/cycle4"/>
    <dgm:cxn modelId="{D6107065-62A8-4D4A-9D16-843D8C23AFC6}" type="presOf" srcId="{0F80F774-909E-490B-BAAD-4A859BF3462B}" destId="{19E43E1C-60EC-4AC0-AB7C-DE76606F98AC}" srcOrd="0" destOrd="0" presId="urn:microsoft.com/office/officeart/2005/8/layout/cycle4"/>
    <dgm:cxn modelId="{5475012A-88AF-4AAC-888C-101F215A70BE}" srcId="{10A3091C-9125-4126-8140-6E4CE67128EE}" destId="{2BDCB887-D4B7-4339-9ABF-BEDAE7A6D207}" srcOrd="0" destOrd="0" parTransId="{594BC986-05F6-44C0-8A86-884FF63A5F98}" sibTransId="{D0549C3A-73E4-498C-90CD-55D31D40AD35}"/>
    <dgm:cxn modelId="{458DE69F-0529-4A17-97C0-4ADB9FC7AA99}" srcId="{B72C85BB-E3B3-4C92-8B1E-95EF033AD763}" destId="{10A3091C-9125-4126-8140-6E4CE67128EE}" srcOrd="1" destOrd="0" parTransId="{C21EE231-6707-453B-AAAC-706BD6F324A2}" sibTransId="{E93ED406-4C27-4B82-9A70-2533750E08FD}"/>
    <dgm:cxn modelId="{04623564-2224-46DF-9DA7-F2F2E7333027}" srcId="{A47E2AB8-D25B-44D6-9673-D7F51FA5F086}" destId="{E4BDE9B7-36D0-4427-8982-649B4EFBE90D}" srcOrd="0" destOrd="0" parTransId="{09C667E7-7C1E-4609-8CB8-17847F899366}" sibTransId="{AE7010F9-EE02-430E-8A2D-1E5A4843545E}"/>
    <dgm:cxn modelId="{6EC1FE4E-67B6-44D4-AA21-BBDC3EFC8A3D}" type="presOf" srcId="{29D3B851-334C-4479-AA79-45D5EA739FEC}" destId="{DC5F2464-8B05-4955-A54C-382B124892AD}" srcOrd="1" destOrd="0" presId="urn:microsoft.com/office/officeart/2005/8/layout/cycle4"/>
    <dgm:cxn modelId="{9A3CC6A2-6603-4435-8F1A-CB2DF35259E0}" type="presParOf" srcId="{DCA3F8B4-7FA0-430B-B91C-F670E6B3D122}" destId="{1E0B42F7-54E0-45BC-A93E-078DB4B6FD64}" srcOrd="0" destOrd="0" presId="urn:microsoft.com/office/officeart/2005/8/layout/cycle4"/>
    <dgm:cxn modelId="{35F03840-5996-4DB4-8A5F-A31A9A4262C0}" type="presParOf" srcId="{1E0B42F7-54E0-45BC-A93E-078DB4B6FD64}" destId="{E33D0C50-A8CF-4002-8C48-708BD0B271B8}" srcOrd="0" destOrd="0" presId="urn:microsoft.com/office/officeart/2005/8/layout/cycle4"/>
    <dgm:cxn modelId="{D58E750C-B397-4AC9-B1E5-27256A12C71B}" type="presParOf" srcId="{E33D0C50-A8CF-4002-8C48-708BD0B271B8}" destId="{C593AD87-5065-48E9-8FFF-83557796A443}" srcOrd="0" destOrd="0" presId="urn:microsoft.com/office/officeart/2005/8/layout/cycle4"/>
    <dgm:cxn modelId="{61244078-C271-4734-81E2-B35C4A539168}" type="presParOf" srcId="{E33D0C50-A8CF-4002-8C48-708BD0B271B8}" destId="{DC5F2464-8B05-4955-A54C-382B124892AD}" srcOrd="1" destOrd="0" presId="urn:microsoft.com/office/officeart/2005/8/layout/cycle4"/>
    <dgm:cxn modelId="{509FD608-F965-44E6-8BD5-91659E4D0B56}" type="presParOf" srcId="{1E0B42F7-54E0-45BC-A93E-078DB4B6FD64}" destId="{E660F178-9C3D-43E0-A5E5-859AF57DC9D3}" srcOrd="1" destOrd="0" presId="urn:microsoft.com/office/officeart/2005/8/layout/cycle4"/>
    <dgm:cxn modelId="{8F4ADA21-2D7C-46BB-93AC-8F3E2F82D9FF}" type="presParOf" srcId="{E660F178-9C3D-43E0-A5E5-859AF57DC9D3}" destId="{3E19F72E-3C9A-4DA3-A555-BD29F2895273}" srcOrd="0" destOrd="0" presId="urn:microsoft.com/office/officeart/2005/8/layout/cycle4"/>
    <dgm:cxn modelId="{F013D76D-D3CA-44FD-9AFA-47947269B3CB}" type="presParOf" srcId="{E660F178-9C3D-43E0-A5E5-859AF57DC9D3}" destId="{37FE99C4-A508-48DF-A530-09C5509906F7}" srcOrd="1" destOrd="0" presId="urn:microsoft.com/office/officeart/2005/8/layout/cycle4"/>
    <dgm:cxn modelId="{615A94F5-76CF-4E61-92CE-604E499D73DE}" type="presParOf" srcId="{1E0B42F7-54E0-45BC-A93E-078DB4B6FD64}" destId="{B3F6C692-7126-4B85-AAA4-4319F1074084}" srcOrd="2" destOrd="0" presId="urn:microsoft.com/office/officeart/2005/8/layout/cycle4"/>
    <dgm:cxn modelId="{6B00B37E-AF68-414D-8CA6-B8AC1AC1F5D9}" type="presParOf" srcId="{B3F6C692-7126-4B85-AAA4-4319F1074084}" destId="{B842414F-8291-47C7-9CC4-C18217E865CA}" srcOrd="0" destOrd="0" presId="urn:microsoft.com/office/officeart/2005/8/layout/cycle4"/>
    <dgm:cxn modelId="{A5470A44-B817-4EC4-B079-B38B6B685E77}" type="presParOf" srcId="{B3F6C692-7126-4B85-AAA4-4319F1074084}" destId="{523F63F4-6863-4A7D-91F3-3FCE12488A81}" srcOrd="1" destOrd="0" presId="urn:microsoft.com/office/officeart/2005/8/layout/cycle4"/>
    <dgm:cxn modelId="{AE7ABC6C-98EE-4052-B78E-79939D4C4952}" type="presParOf" srcId="{1E0B42F7-54E0-45BC-A93E-078DB4B6FD64}" destId="{5EB59CB9-5376-49AD-A740-78E87FCCFF1D}" srcOrd="3" destOrd="0" presId="urn:microsoft.com/office/officeart/2005/8/layout/cycle4"/>
    <dgm:cxn modelId="{9646D9DB-2D76-4699-B70B-FA62F38931A9}" type="presParOf" srcId="{5EB59CB9-5376-49AD-A740-78E87FCCFF1D}" destId="{C4EF95D2-CFF1-4FCC-A63A-F9F287A071AE}" srcOrd="0" destOrd="0" presId="urn:microsoft.com/office/officeart/2005/8/layout/cycle4"/>
    <dgm:cxn modelId="{8289A7E4-9FC4-4779-8282-FA0CEEEDD550}" type="presParOf" srcId="{5EB59CB9-5376-49AD-A740-78E87FCCFF1D}" destId="{652A742D-87E1-4996-9DCF-42CCAE8BE399}" srcOrd="1" destOrd="0" presId="urn:microsoft.com/office/officeart/2005/8/layout/cycle4"/>
    <dgm:cxn modelId="{187636B1-9CA5-4468-A172-3C4199B4F988}" type="presParOf" srcId="{1E0B42F7-54E0-45BC-A93E-078DB4B6FD64}" destId="{4470402E-F352-4BA1-B520-836A687CFA16}" srcOrd="4" destOrd="0" presId="urn:microsoft.com/office/officeart/2005/8/layout/cycle4"/>
    <dgm:cxn modelId="{2FF7003D-25DD-4A17-B5ED-63C62A36698D}" type="presParOf" srcId="{DCA3F8B4-7FA0-430B-B91C-F670E6B3D122}" destId="{2DE02352-B178-4455-AA37-186D896D1E43}" srcOrd="1" destOrd="0" presId="urn:microsoft.com/office/officeart/2005/8/layout/cycle4"/>
    <dgm:cxn modelId="{C9B3A835-6733-44EF-A392-C88A5FE98694}" type="presParOf" srcId="{2DE02352-B178-4455-AA37-186D896D1E43}" destId="{4EBFD7A7-1548-4A63-AA04-514EA3C8FCEF}" srcOrd="0" destOrd="0" presId="urn:microsoft.com/office/officeart/2005/8/layout/cycle4"/>
    <dgm:cxn modelId="{1F5FF36F-6069-4FB3-A944-08FA598AB9F3}" type="presParOf" srcId="{2DE02352-B178-4455-AA37-186D896D1E43}" destId="{BD6ECA92-B0D6-446D-AAE6-22D40CA92B18}" srcOrd="1" destOrd="0" presId="urn:microsoft.com/office/officeart/2005/8/layout/cycle4"/>
    <dgm:cxn modelId="{6D1E8C34-A6F8-4178-80DA-B3CBC9FBF417}" type="presParOf" srcId="{2DE02352-B178-4455-AA37-186D896D1E43}" destId="{CC6D7495-BEA0-4970-A5FC-F51AEB312B9D}" srcOrd="2" destOrd="0" presId="urn:microsoft.com/office/officeart/2005/8/layout/cycle4"/>
    <dgm:cxn modelId="{00EBCE74-2632-4611-B0DB-9DDAFAEC3A3B}" type="presParOf" srcId="{2DE02352-B178-4455-AA37-186D896D1E43}" destId="{19E43E1C-60EC-4AC0-AB7C-DE76606F98AC}" srcOrd="3" destOrd="0" presId="urn:microsoft.com/office/officeart/2005/8/layout/cycle4"/>
    <dgm:cxn modelId="{F66979A0-6E97-4A57-AD77-A292BBBF2949}" type="presParOf" srcId="{2DE02352-B178-4455-AA37-186D896D1E43}" destId="{D27DD097-3ED6-4111-937C-0139EA0D30CD}" srcOrd="4" destOrd="0" presId="urn:microsoft.com/office/officeart/2005/8/layout/cycle4"/>
    <dgm:cxn modelId="{988A8AD4-0118-48E6-8388-3BB331DD962F}" type="presParOf" srcId="{DCA3F8B4-7FA0-430B-B91C-F670E6B3D122}" destId="{10FF4389-CB29-4FDD-95D9-1110B5E0116C}" srcOrd="2" destOrd="0" presId="urn:microsoft.com/office/officeart/2005/8/layout/cycle4"/>
    <dgm:cxn modelId="{34AEF4B4-616D-4412-9463-2CCEEB02DA5A}" type="presParOf" srcId="{DCA3F8B4-7FA0-430B-B91C-F670E6B3D122}" destId="{7CB1C6F8-1EE8-4055-B927-4154A9E25CAA}"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5DD3A-18F3-463E-9752-9003E0AEDA0A}">
      <dsp:nvSpPr>
        <dsp:cNvPr id="0" name=""/>
        <dsp:cNvSpPr/>
      </dsp:nvSpPr>
      <dsp:spPr>
        <a:xfrm>
          <a:off x="2580" y="1135151"/>
          <a:ext cx="1204185" cy="99320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4B9940-CB53-466A-8A54-6C07D978DD13}">
      <dsp:nvSpPr>
        <dsp:cNvPr id="0" name=""/>
        <dsp:cNvSpPr/>
      </dsp:nvSpPr>
      <dsp:spPr>
        <a:xfrm>
          <a:off x="673641" y="1336735"/>
          <a:ext cx="1401370" cy="1401370"/>
        </a:xfrm>
        <a:prstGeom prst="leftCircularArrow">
          <a:avLst>
            <a:gd name="adj1" fmla="val 3670"/>
            <a:gd name="adj2" fmla="val 457244"/>
            <a:gd name="adj3" fmla="val 2322424"/>
            <a:gd name="adj4" fmla="val 9114159"/>
            <a:gd name="adj5" fmla="val 428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663F75-B53F-433A-935A-175FE13369D6}">
      <dsp:nvSpPr>
        <dsp:cNvPr id="0" name=""/>
        <dsp:cNvSpPr/>
      </dsp:nvSpPr>
      <dsp:spPr>
        <a:xfrm>
          <a:off x="270176" y="1915523"/>
          <a:ext cx="1070387" cy="4256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Technology &amp; Cable News</a:t>
          </a:r>
        </a:p>
      </dsp:txBody>
      <dsp:txXfrm>
        <a:off x="282643" y="1927990"/>
        <a:ext cx="1045453" cy="400723"/>
      </dsp:txXfrm>
    </dsp:sp>
    <dsp:sp modelId="{AE33CAF0-6947-40FD-9B33-9C2E1919D92F}">
      <dsp:nvSpPr>
        <dsp:cNvPr id="0" name=""/>
        <dsp:cNvSpPr/>
      </dsp:nvSpPr>
      <dsp:spPr>
        <a:xfrm>
          <a:off x="1585483" y="1164405"/>
          <a:ext cx="1204185" cy="99320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6144E2-3808-4A53-8C0B-3AC2D320C050}">
      <dsp:nvSpPr>
        <dsp:cNvPr id="0" name=""/>
        <dsp:cNvSpPr/>
      </dsp:nvSpPr>
      <dsp:spPr>
        <a:xfrm>
          <a:off x="2254093" y="331429"/>
          <a:ext cx="1688481" cy="1688481"/>
        </a:xfrm>
        <a:prstGeom prst="circularArrow">
          <a:avLst>
            <a:gd name="adj1" fmla="val 3046"/>
            <a:gd name="adj2" fmla="val 373908"/>
            <a:gd name="adj3" fmla="val 19221673"/>
            <a:gd name="adj4" fmla="val 12346602"/>
            <a:gd name="adj5" fmla="val 355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87B969-6F70-4390-BC3E-49A71739A9ED}">
      <dsp:nvSpPr>
        <dsp:cNvPr id="0" name=""/>
        <dsp:cNvSpPr/>
      </dsp:nvSpPr>
      <dsp:spPr>
        <a:xfrm>
          <a:off x="1853080" y="832769"/>
          <a:ext cx="1070387" cy="5426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Filter Bubbles &amp; Echo Chamber</a:t>
          </a:r>
        </a:p>
      </dsp:txBody>
      <dsp:txXfrm>
        <a:off x="1868974" y="848663"/>
        <a:ext cx="1038599" cy="510887"/>
      </dsp:txXfrm>
    </dsp:sp>
    <dsp:sp modelId="{B6A3ABB5-E7A6-44B8-97B4-591CE01355AF}">
      <dsp:nvSpPr>
        <dsp:cNvPr id="0" name=""/>
        <dsp:cNvSpPr/>
      </dsp:nvSpPr>
      <dsp:spPr>
        <a:xfrm>
          <a:off x="3281592" y="954352"/>
          <a:ext cx="1204185" cy="99320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2A27AB-5CBF-40BF-96FB-FBE0588EA977}">
      <dsp:nvSpPr>
        <dsp:cNvPr id="0" name=""/>
        <dsp:cNvSpPr/>
      </dsp:nvSpPr>
      <dsp:spPr>
        <a:xfrm>
          <a:off x="3823731" y="739117"/>
          <a:ext cx="1844135" cy="1844135"/>
        </a:xfrm>
        <a:prstGeom prst="leftCircularArrow">
          <a:avLst>
            <a:gd name="adj1" fmla="val 2789"/>
            <a:gd name="adj2" fmla="val 340290"/>
            <a:gd name="adj3" fmla="val 4071778"/>
            <a:gd name="adj4" fmla="val 10980467"/>
            <a:gd name="adj5" fmla="val 325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93B2DA-2199-484F-9671-A943E67A8DD2}">
      <dsp:nvSpPr>
        <dsp:cNvPr id="0" name=""/>
        <dsp:cNvSpPr/>
      </dsp:nvSpPr>
      <dsp:spPr>
        <a:xfrm>
          <a:off x="3287959" y="1069905"/>
          <a:ext cx="1185368" cy="545821"/>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Motivated Reasoning</a:t>
          </a:r>
        </a:p>
      </dsp:txBody>
      <dsp:txXfrm>
        <a:off x="3303946" y="1085892"/>
        <a:ext cx="1153394" cy="513847"/>
      </dsp:txXfrm>
    </dsp:sp>
    <dsp:sp modelId="{25C1A64F-BC1C-4983-957F-D63B2CFAAE50}">
      <dsp:nvSpPr>
        <dsp:cNvPr id="0" name=""/>
        <dsp:cNvSpPr/>
      </dsp:nvSpPr>
      <dsp:spPr>
        <a:xfrm>
          <a:off x="4808780" y="1221450"/>
          <a:ext cx="1204185" cy="99320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4DD51C-F0D9-48A6-9AF5-D8460DC6B941}">
      <dsp:nvSpPr>
        <dsp:cNvPr id="0" name=""/>
        <dsp:cNvSpPr/>
      </dsp:nvSpPr>
      <dsp:spPr>
        <a:xfrm>
          <a:off x="5366958" y="300871"/>
          <a:ext cx="1750118" cy="1750118"/>
        </a:xfrm>
        <a:prstGeom prst="circularArrow">
          <a:avLst>
            <a:gd name="adj1" fmla="val 2939"/>
            <a:gd name="adj2" fmla="val 359831"/>
            <a:gd name="adj3" fmla="val 20158321"/>
            <a:gd name="adj4" fmla="val 13269174"/>
            <a:gd name="adj5" fmla="val 342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2AED6A-E708-4529-B9A4-757714FB821A}">
      <dsp:nvSpPr>
        <dsp:cNvPr id="0" name=""/>
        <dsp:cNvSpPr/>
      </dsp:nvSpPr>
      <dsp:spPr>
        <a:xfrm>
          <a:off x="4935444" y="636747"/>
          <a:ext cx="1379290" cy="7708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Decreased Ability to seek and assess news media</a:t>
          </a:r>
        </a:p>
      </dsp:txBody>
      <dsp:txXfrm>
        <a:off x="4958022" y="659325"/>
        <a:ext cx="1334134" cy="725697"/>
      </dsp:txXfrm>
    </dsp:sp>
    <dsp:sp modelId="{575A00FA-A544-428C-8ADC-8E850D5B042A}">
      <dsp:nvSpPr>
        <dsp:cNvPr id="0" name=""/>
        <dsp:cNvSpPr/>
      </dsp:nvSpPr>
      <dsp:spPr>
        <a:xfrm>
          <a:off x="6546135" y="1135151"/>
          <a:ext cx="1204185" cy="99320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E7B74F-A3E6-45DE-9962-E71AF08EC609}">
      <dsp:nvSpPr>
        <dsp:cNvPr id="0" name=""/>
        <dsp:cNvSpPr/>
      </dsp:nvSpPr>
      <dsp:spPr>
        <a:xfrm>
          <a:off x="6813732" y="1915523"/>
          <a:ext cx="1070387" cy="4256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Political Polarization</a:t>
          </a:r>
        </a:p>
      </dsp:txBody>
      <dsp:txXfrm>
        <a:off x="6826199" y="1927990"/>
        <a:ext cx="1045453" cy="4007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7FECC-A3A2-4186-8A0D-0597487C87DE}">
      <dsp:nvSpPr>
        <dsp:cNvPr id="0" name=""/>
        <dsp:cNvSpPr/>
      </dsp:nvSpPr>
      <dsp:spPr>
        <a:xfrm>
          <a:off x="1885877" y="602374"/>
          <a:ext cx="4014879" cy="4014879"/>
        </a:xfrm>
        <a:prstGeom prst="blockArc">
          <a:avLst>
            <a:gd name="adj1" fmla="val 10800000"/>
            <a:gd name="adj2" fmla="val 16200000"/>
            <a:gd name="adj3" fmla="val 4644"/>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sp>
    <dsp:sp modelId="{647B0A0F-F5E6-47FB-8D3F-26492ABDA2BF}">
      <dsp:nvSpPr>
        <dsp:cNvPr id="0" name=""/>
        <dsp:cNvSpPr/>
      </dsp:nvSpPr>
      <dsp:spPr>
        <a:xfrm>
          <a:off x="1885877" y="602374"/>
          <a:ext cx="4014879" cy="4014879"/>
        </a:xfrm>
        <a:prstGeom prst="blockArc">
          <a:avLst>
            <a:gd name="adj1" fmla="val 5400000"/>
            <a:gd name="adj2" fmla="val 10800000"/>
            <a:gd name="adj3" fmla="val 4644"/>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sp>
    <dsp:sp modelId="{DCCFFD8C-F92F-45F1-928D-D0A42AD5C7FE}">
      <dsp:nvSpPr>
        <dsp:cNvPr id="0" name=""/>
        <dsp:cNvSpPr/>
      </dsp:nvSpPr>
      <dsp:spPr>
        <a:xfrm>
          <a:off x="1885877" y="602374"/>
          <a:ext cx="4014879" cy="4014879"/>
        </a:xfrm>
        <a:prstGeom prst="blockArc">
          <a:avLst>
            <a:gd name="adj1" fmla="val 0"/>
            <a:gd name="adj2" fmla="val 5400000"/>
            <a:gd name="adj3" fmla="val 4644"/>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sp>
    <dsp:sp modelId="{76DE5E60-81F9-44EF-88CD-D084452952B3}">
      <dsp:nvSpPr>
        <dsp:cNvPr id="0" name=""/>
        <dsp:cNvSpPr/>
      </dsp:nvSpPr>
      <dsp:spPr>
        <a:xfrm>
          <a:off x="1885877" y="602374"/>
          <a:ext cx="4014879" cy="4014879"/>
        </a:xfrm>
        <a:prstGeom prst="blockArc">
          <a:avLst>
            <a:gd name="adj1" fmla="val 16200000"/>
            <a:gd name="adj2" fmla="val 0"/>
            <a:gd name="adj3" fmla="val 4644"/>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sp>
    <dsp:sp modelId="{53BBF681-2CCF-4555-8EEF-6FF77E0C5964}">
      <dsp:nvSpPr>
        <dsp:cNvPr id="0" name=""/>
        <dsp:cNvSpPr/>
      </dsp:nvSpPr>
      <dsp:spPr>
        <a:xfrm>
          <a:off x="2968464" y="1684961"/>
          <a:ext cx="1849706" cy="1849706"/>
        </a:xfrm>
        <a:prstGeom prst="ellipse">
          <a:avLst/>
        </a:prstGeom>
        <a:solidFill>
          <a:schemeClr val="dk1"/>
        </a:solidFill>
        <a:ln w="19050" cap="flat" cmpd="sng" algn="ctr">
          <a:solidFill>
            <a:schemeClr val="lt1"/>
          </a:solidFill>
          <a:prstDash val="solid"/>
          <a:miter lim="800000"/>
        </a:ln>
        <a:effectLst/>
      </dsp:spPr>
      <dsp:style>
        <a:lnRef idx="3">
          <a:schemeClr val="lt1"/>
        </a:lnRef>
        <a:fillRef idx="1">
          <a:schemeClr val="dk1"/>
        </a:fillRef>
        <a:effectRef idx="1">
          <a:schemeClr val="dk1"/>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Youth Voice and Choice</a:t>
          </a:r>
        </a:p>
      </dsp:txBody>
      <dsp:txXfrm>
        <a:off x="3239347" y="1955844"/>
        <a:ext cx="1307940" cy="1307940"/>
      </dsp:txXfrm>
    </dsp:sp>
    <dsp:sp modelId="{637FAAFB-33DF-4C1F-B7C9-CDEFA6E123E1}">
      <dsp:nvSpPr>
        <dsp:cNvPr id="0" name=""/>
        <dsp:cNvSpPr/>
      </dsp:nvSpPr>
      <dsp:spPr>
        <a:xfrm>
          <a:off x="3245920" y="1590"/>
          <a:ext cx="1294794" cy="1294794"/>
        </a:xfrm>
        <a:prstGeom prst="ellipse">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Youth-led Community and Issue Analysis</a:t>
          </a:r>
        </a:p>
      </dsp:txBody>
      <dsp:txXfrm>
        <a:off x="3435538" y="191208"/>
        <a:ext cx="915558" cy="915558"/>
      </dsp:txXfrm>
    </dsp:sp>
    <dsp:sp modelId="{07BCA1E7-D476-47B8-A8F1-95E369AB68CC}">
      <dsp:nvSpPr>
        <dsp:cNvPr id="0" name=""/>
        <dsp:cNvSpPr/>
      </dsp:nvSpPr>
      <dsp:spPr>
        <a:xfrm>
          <a:off x="5206747" y="1962417"/>
          <a:ext cx="1294794" cy="1294794"/>
        </a:xfrm>
        <a:prstGeom prst="ellipse">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Youth-led Research and Deliberation</a:t>
          </a:r>
        </a:p>
      </dsp:txBody>
      <dsp:txXfrm>
        <a:off x="5396365" y="2152035"/>
        <a:ext cx="915558" cy="915558"/>
      </dsp:txXfrm>
    </dsp:sp>
    <dsp:sp modelId="{44E9A6A1-6901-4187-AAED-7B7876AF250D}">
      <dsp:nvSpPr>
        <dsp:cNvPr id="0" name=""/>
        <dsp:cNvSpPr/>
      </dsp:nvSpPr>
      <dsp:spPr>
        <a:xfrm>
          <a:off x="3245920" y="3923244"/>
          <a:ext cx="1294794" cy="1294794"/>
        </a:xfrm>
        <a:prstGeom prst="ellipse">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Youth Participating in Policymaking and Elections</a:t>
          </a:r>
        </a:p>
      </dsp:txBody>
      <dsp:txXfrm>
        <a:off x="3435538" y="4112862"/>
        <a:ext cx="915558" cy="915558"/>
      </dsp:txXfrm>
    </dsp:sp>
    <dsp:sp modelId="{AD5914E9-8B20-4F90-A1AF-381F5A4A27AB}">
      <dsp:nvSpPr>
        <dsp:cNvPr id="0" name=""/>
        <dsp:cNvSpPr/>
      </dsp:nvSpPr>
      <dsp:spPr>
        <a:xfrm>
          <a:off x="1285093" y="1962417"/>
          <a:ext cx="1294794" cy="1294794"/>
        </a:xfrm>
        <a:prstGeom prst="ellipse">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Real World Advocacy for Youth Created Solutions</a:t>
          </a:r>
        </a:p>
      </dsp:txBody>
      <dsp:txXfrm>
        <a:off x="1474711" y="2152035"/>
        <a:ext cx="915558" cy="9155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2414F-8291-47C7-9CC4-C18217E865CA}">
      <dsp:nvSpPr>
        <dsp:cNvPr id="0" name=""/>
        <dsp:cNvSpPr/>
      </dsp:nvSpPr>
      <dsp:spPr>
        <a:xfrm>
          <a:off x="4318406" y="3212591"/>
          <a:ext cx="2333853" cy="1511808"/>
        </a:xfrm>
        <a:prstGeom prst="roundRect">
          <a:avLst>
            <a:gd name="adj" fmla="val 10000"/>
          </a:avLst>
        </a:prstGeom>
        <a:solidFill>
          <a:schemeClr val="lt1">
            <a:alpha val="90000"/>
            <a:hueOff val="0"/>
            <a:satOff val="0"/>
            <a:lumOff val="0"/>
            <a:alphaOff val="0"/>
          </a:schemeClr>
        </a:solidFill>
        <a:ln w="12700" cap="flat" cmpd="sng" algn="ctr">
          <a:solidFill>
            <a:srgbClr val="C3CDC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53340" rIns="0" bIns="53340" numCol="1" spcCol="1270" anchor="t" anchorCtr="0">
          <a:noAutofit/>
        </a:bodyPr>
        <a:lstStyle/>
        <a:p>
          <a:pPr marL="57150" lvl="1" indent="-57150" algn="l" defTabSz="488950">
            <a:lnSpc>
              <a:spcPct val="90000"/>
            </a:lnSpc>
            <a:spcBef>
              <a:spcPct val="0"/>
            </a:spcBef>
            <a:spcAft>
              <a:spcPct val="15000"/>
            </a:spcAft>
            <a:buChar char="•"/>
          </a:pPr>
          <a:endParaRPr lang="en-US" sz="1100" kern="120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Provide professional development on proven civic learning practices</a:t>
          </a:r>
        </a:p>
      </dsp:txBody>
      <dsp:txXfrm>
        <a:off x="5051772" y="3623753"/>
        <a:ext cx="1567277" cy="1067436"/>
      </dsp:txXfrm>
    </dsp:sp>
    <dsp:sp modelId="{C4EF95D2-CFF1-4FCC-A63A-F9F287A071AE}">
      <dsp:nvSpPr>
        <dsp:cNvPr id="0" name=""/>
        <dsp:cNvSpPr/>
      </dsp:nvSpPr>
      <dsp:spPr>
        <a:xfrm>
          <a:off x="510540" y="3212591"/>
          <a:ext cx="2333853" cy="1511808"/>
        </a:xfrm>
        <a:prstGeom prst="roundRect">
          <a:avLst>
            <a:gd name="adj" fmla="val 10000"/>
          </a:avLst>
        </a:prstGeom>
        <a:solidFill>
          <a:schemeClr val="lt1">
            <a:alpha val="90000"/>
            <a:hueOff val="0"/>
            <a:satOff val="0"/>
            <a:lumOff val="0"/>
            <a:alphaOff val="0"/>
          </a:schemeClr>
        </a:solidFill>
        <a:ln w="12700" cap="flat" cmpd="sng" algn="ctr">
          <a:solidFill>
            <a:srgbClr val="C4123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57150" lvl="1" indent="-57150" algn="l" defTabSz="488950">
            <a:lnSpc>
              <a:spcPct val="90000"/>
            </a:lnSpc>
            <a:spcBef>
              <a:spcPct val="0"/>
            </a:spcBef>
            <a:spcAft>
              <a:spcPct val="15000"/>
            </a:spcAft>
            <a:buChar char="•"/>
          </a:pPr>
          <a:endParaRPr lang="en-US" sz="1100" kern="120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Co-facilitate professional development and mentor schools</a:t>
          </a:r>
        </a:p>
      </dsp:txBody>
      <dsp:txXfrm>
        <a:off x="543750" y="3623753"/>
        <a:ext cx="1567277" cy="1067436"/>
      </dsp:txXfrm>
    </dsp:sp>
    <dsp:sp modelId="{3E19F72E-3C9A-4DA3-A555-BD29F2895273}">
      <dsp:nvSpPr>
        <dsp:cNvPr id="0" name=""/>
        <dsp:cNvSpPr/>
      </dsp:nvSpPr>
      <dsp:spPr>
        <a:xfrm>
          <a:off x="4318406" y="0"/>
          <a:ext cx="2333853" cy="1511808"/>
        </a:xfrm>
        <a:prstGeom prst="roundRect">
          <a:avLst>
            <a:gd name="adj" fmla="val 10000"/>
          </a:avLst>
        </a:prstGeom>
        <a:solidFill>
          <a:schemeClr val="lt1">
            <a:alpha val="90000"/>
            <a:hueOff val="0"/>
            <a:satOff val="0"/>
            <a:lumOff val="0"/>
            <a:alphaOff val="0"/>
          </a:schemeClr>
        </a:solidFill>
        <a:ln w="12700" cap="flat" cmpd="sng" algn="ctr">
          <a:solidFill>
            <a:srgbClr val="6A737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Determine local needs; recruit teacher mentors; host teacher professional development opportunities</a:t>
          </a:r>
        </a:p>
      </dsp:txBody>
      <dsp:txXfrm>
        <a:off x="5051772" y="33210"/>
        <a:ext cx="1567277" cy="1067436"/>
      </dsp:txXfrm>
    </dsp:sp>
    <dsp:sp modelId="{C593AD87-5065-48E9-8FFF-83557796A443}">
      <dsp:nvSpPr>
        <dsp:cNvPr id="0" name=""/>
        <dsp:cNvSpPr/>
      </dsp:nvSpPr>
      <dsp:spPr>
        <a:xfrm>
          <a:off x="510540" y="0"/>
          <a:ext cx="2333853" cy="1511808"/>
        </a:xfrm>
        <a:prstGeom prst="roundRect">
          <a:avLst>
            <a:gd name="adj" fmla="val 10000"/>
          </a:avLst>
        </a:prstGeom>
        <a:solidFill>
          <a:schemeClr val="lt1">
            <a:alpha val="90000"/>
            <a:hueOff val="0"/>
            <a:satOff val="0"/>
            <a:lumOff val="0"/>
            <a:alphaOff val="0"/>
          </a:schemeClr>
        </a:solidFill>
        <a:ln w="12700" cap="flat" cmpd="sng" algn="ctr">
          <a:solidFill>
            <a:srgbClr val="0080B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Led by the McCormick Foundation, leverage existing and emerging resources; support coordination between partners</a:t>
          </a:r>
        </a:p>
      </dsp:txBody>
      <dsp:txXfrm>
        <a:off x="543750" y="33210"/>
        <a:ext cx="1567277" cy="1067436"/>
      </dsp:txXfrm>
    </dsp:sp>
    <dsp:sp modelId="{4EBFD7A7-1548-4A63-AA04-514EA3C8FCEF}">
      <dsp:nvSpPr>
        <dsp:cNvPr id="0" name=""/>
        <dsp:cNvSpPr/>
      </dsp:nvSpPr>
      <dsp:spPr>
        <a:xfrm>
          <a:off x="1485452" y="266252"/>
          <a:ext cx="2051740" cy="2051740"/>
        </a:xfrm>
        <a:prstGeom prst="pieWedge">
          <a:avLst/>
        </a:prstGeom>
        <a:solidFill>
          <a:srgbClr val="0080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Funding Community</a:t>
          </a:r>
        </a:p>
      </dsp:txBody>
      <dsp:txXfrm>
        <a:off x="2086393" y="867193"/>
        <a:ext cx="1450799" cy="1450799"/>
      </dsp:txXfrm>
    </dsp:sp>
    <dsp:sp modelId="{BD6ECA92-B0D6-446D-AAE6-22D40CA92B18}">
      <dsp:nvSpPr>
        <dsp:cNvPr id="0" name=""/>
        <dsp:cNvSpPr/>
      </dsp:nvSpPr>
      <dsp:spPr>
        <a:xfrm rot="5400000">
          <a:off x="3628644" y="269290"/>
          <a:ext cx="2045665" cy="2045665"/>
        </a:xfrm>
        <a:prstGeom prst="pieWedge">
          <a:avLst/>
        </a:prstGeom>
        <a:solidFill>
          <a:srgbClr val="6A73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Institutional Partners</a:t>
          </a:r>
        </a:p>
      </dsp:txBody>
      <dsp:txXfrm rot="-5400000">
        <a:off x="3628644" y="868451"/>
        <a:ext cx="1446504" cy="1446504"/>
      </dsp:txXfrm>
    </dsp:sp>
    <dsp:sp modelId="{CC6D7495-BEA0-4970-A5FC-F51AEB312B9D}">
      <dsp:nvSpPr>
        <dsp:cNvPr id="0" name=""/>
        <dsp:cNvSpPr/>
      </dsp:nvSpPr>
      <dsp:spPr>
        <a:xfrm rot="10800000">
          <a:off x="3628644" y="2409443"/>
          <a:ext cx="2045665" cy="2045665"/>
        </a:xfrm>
        <a:prstGeom prst="pieWedge">
          <a:avLst/>
        </a:prstGeom>
        <a:solidFill>
          <a:srgbClr val="C3CD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ysClr val="windowText" lastClr="000000"/>
              </a:solidFill>
              <a:latin typeface="Arial" panose="020B0604020202020204" pitchFamily="34" charset="0"/>
              <a:cs typeface="Arial" panose="020B0604020202020204" pitchFamily="34" charset="0"/>
            </a:rPr>
            <a:t>Civic Education Nonprofits</a:t>
          </a:r>
        </a:p>
      </dsp:txBody>
      <dsp:txXfrm rot="10800000">
        <a:off x="3628644" y="2409443"/>
        <a:ext cx="1446504" cy="1446504"/>
      </dsp:txXfrm>
    </dsp:sp>
    <dsp:sp modelId="{19E43E1C-60EC-4AC0-AB7C-DE76606F98AC}">
      <dsp:nvSpPr>
        <dsp:cNvPr id="0" name=""/>
        <dsp:cNvSpPr/>
      </dsp:nvSpPr>
      <dsp:spPr>
        <a:xfrm rot="16200000">
          <a:off x="1488490" y="2409443"/>
          <a:ext cx="2045665" cy="2045665"/>
        </a:xfrm>
        <a:prstGeom prst="pieWedge">
          <a:avLst/>
        </a:prstGeom>
        <a:solidFill>
          <a:srgbClr val="C4123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Teacher Mentors</a:t>
          </a:r>
        </a:p>
      </dsp:txBody>
      <dsp:txXfrm rot="5400000">
        <a:off x="2087651" y="2409443"/>
        <a:ext cx="1446504" cy="1446504"/>
      </dsp:txXfrm>
    </dsp:sp>
    <dsp:sp modelId="{10FF4389-CB29-4FDD-95D9-1110B5E0116C}">
      <dsp:nvSpPr>
        <dsp:cNvPr id="0" name=""/>
        <dsp:cNvSpPr/>
      </dsp:nvSpPr>
      <dsp:spPr>
        <a:xfrm>
          <a:off x="3228251" y="1937004"/>
          <a:ext cx="706297" cy="614172"/>
        </a:xfrm>
        <a:prstGeom prst="circularArrow">
          <a:avLst/>
        </a:prstGeom>
        <a:solidFill>
          <a:srgbClr val="0080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B1C6F8-1EE8-4055-B927-4154A9E25CAA}">
      <dsp:nvSpPr>
        <dsp:cNvPr id="0" name=""/>
        <dsp:cNvSpPr/>
      </dsp:nvSpPr>
      <dsp:spPr>
        <a:xfrm rot="10800000">
          <a:off x="3228251" y="2173223"/>
          <a:ext cx="706297" cy="614172"/>
        </a:xfrm>
        <a:prstGeom prst="circularArrow">
          <a:avLst/>
        </a:prstGeom>
        <a:solidFill>
          <a:srgbClr val="0080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C4D19E-9908-4B49-8F72-A78ACB06FB28}" type="datetimeFigureOut">
              <a:rPr lang="en-US" smtClean="0"/>
              <a:t>1/25/2017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82F9E7-EB64-4DE9-94B1-068EB1BC84B4}" type="slidenum">
              <a:rPr lang="en-US" smtClean="0"/>
              <a:t>‹#›</a:t>
            </a:fld>
            <a:endParaRPr lang="en-US"/>
          </a:p>
        </p:txBody>
      </p:sp>
    </p:spTree>
    <p:extLst>
      <p:ext uri="{BB962C8B-B14F-4D97-AF65-F5344CB8AC3E}">
        <p14:creationId xmlns:p14="http://schemas.microsoft.com/office/powerpoint/2010/main" val="1485969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90B4E2-7935-4549-9693-9CFE39B00761}" type="slidenum">
              <a:rPr lang="en-US" smtClean="0"/>
              <a:t>4</a:t>
            </a:fld>
            <a:endParaRPr lang="en-US" dirty="0"/>
          </a:p>
        </p:txBody>
      </p:sp>
    </p:spTree>
    <p:extLst>
      <p:ext uri="{BB962C8B-B14F-4D97-AF65-F5344CB8AC3E}">
        <p14:creationId xmlns:p14="http://schemas.microsoft.com/office/powerpoint/2010/main" val="1732439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baseline="0" dirty="0"/>
          </a:p>
        </p:txBody>
      </p:sp>
      <p:sp>
        <p:nvSpPr>
          <p:cNvPr id="4" name="Slide Number Placeholder 3"/>
          <p:cNvSpPr>
            <a:spLocks noGrp="1"/>
          </p:cNvSpPr>
          <p:nvPr>
            <p:ph type="sldNum" sz="quarter" idx="10"/>
          </p:nvPr>
        </p:nvSpPr>
        <p:spPr/>
        <p:txBody>
          <a:bodyPr/>
          <a:lstStyle/>
          <a:p>
            <a:fld id="{F39393F4-123E-4C4F-82A8-A6E1AD8491A6}" type="slidenum">
              <a:rPr lang="en-US" smtClean="0"/>
              <a:pPr/>
              <a:t>16</a:t>
            </a:fld>
            <a:endParaRPr lang="en-US"/>
          </a:p>
        </p:txBody>
      </p:sp>
    </p:spTree>
    <p:extLst>
      <p:ext uri="{BB962C8B-B14F-4D97-AF65-F5344CB8AC3E}">
        <p14:creationId xmlns:p14="http://schemas.microsoft.com/office/powerpoint/2010/main" val="1211475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F39393F4-123E-4C4F-82A8-A6E1AD8491A6}" type="slidenum">
              <a:rPr lang="en-US" smtClean="0"/>
              <a:pPr/>
              <a:t>17</a:t>
            </a:fld>
            <a:endParaRPr lang="en-US"/>
          </a:p>
        </p:txBody>
      </p:sp>
    </p:spTree>
    <p:extLst>
      <p:ext uri="{BB962C8B-B14F-4D97-AF65-F5344CB8AC3E}">
        <p14:creationId xmlns:p14="http://schemas.microsoft.com/office/powerpoint/2010/main" val="1090235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4A690F-6C58-4186-8A9A-3488D8A72BDD}"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702946" y="4422459"/>
            <a:ext cx="5617208" cy="4188778"/>
          </a:xfrm>
          <a:noFill/>
        </p:spPr>
        <p:txBody>
          <a:bodyPr/>
          <a:lstStyle/>
          <a:p>
            <a:pPr eaLnBrk="1" hangingPunct="1"/>
            <a:endParaRPr lang="en-US"/>
          </a:p>
        </p:txBody>
      </p:sp>
    </p:spTree>
    <p:extLst>
      <p:ext uri="{BB962C8B-B14F-4D97-AF65-F5344CB8AC3E}">
        <p14:creationId xmlns:p14="http://schemas.microsoft.com/office/powerpoint/2010/main" val="1349505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4A690F-6C58-4186-8A9A-3488D8A72BDD}"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702946" y="4422459"/>
            <a:ext cx="5617208" cy="4188778"/>
          </a:xfrm>
          <a:noFill/>
        </p:spPr>
        <p:txBody>
          <a:bodyPr/>
          <a:lstStyle/>
          <a:p>
            <a:pPr eaLnBrk="1" hangingPunct="1"/>
            <a:endParaRPr lang="en-US"/>
          </a:p>
        </p:txBody>
      </p:sp>
    </p:spTree>
    <p:extLst>
      <p:ext uri="{BB962C8B-B14F-4D97-AF65-F5344CB8AC3E}">
        <p14:creationId xmlns:p14="http://schemas.microsoft.com/office/powerpoint/2010/main" val="2582366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D3ADCE-D6A7-4697-A38D-081E519CA17E}"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xfrm>
            <a:off x="702946" y="4422459"/>
            <a:ext cx="5617208" cy="4188778"/>
          </a:xfrm>
          <a:noFill/>
        </p:spPr>
        <p:txBody>
          <a:bodyPr/>
          <a:lstStyle/>
          <a:p>
            <a:pPr eaLnBrk="1" hangingPunct="1"/>
            <a:endParaRPr lang="en-US"/>
          </a:p>
        </p:txBody>
      </p:sp>
    </p:spTree>
    <p:extLst>
      <p:ext uri="{BB962C8B-B14F-4D97-AF65-F5344CB8AC3E}">
        <p14:creationId xmlns:p14="http://schemas.microsoft.com/office/powerpoint/2010/main" val="2075417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A50139-35C7-4119-A42C-D24A529ED444}"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702946" y="4422461"/>
            <a:ext cx="5617208" cy="4188778"/>
          </a:xfrm>
          <a:noFill/>
        </p:spPr>
        <p:txBody>
          <a:bodyPr/>
          <a:lstStyle/>
          <a:p>
            <a:pPr eaLnBrk="1" hangingPunct="1"/>
            <a:endParaRPr lang="en-US" dirty="0"/>
          </a:p>
        </p:txBody>
      </p:sp>
    </p:spTree>
    <p:extLst>
      <p:ext uri="{BB962C8B-B14F-4D97-AF65-F5344CB8AC3E}">
        <p14:creationId xmlns:p14="http://schemas.microsoft.com/office/powerpoint/2010/main" val="3668366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A50139-35C7-4119-A42C-D24A529ED444}"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702946" y="4422461"/>
            <a:ext cx="5617208" cy="4188778"/>
          </a:xfrm>
          <a:noFill/>
        </p:spPr>
        <p:txBody>
          <a:bodyPr/>
          <a:lstStyle/>
          <a:p>
            <a:pPr eaLnBrk="1" hangingPunct="1"/>
            <a:endParaRPr lang="en-US" dirty="0"/>
          </a:p>
        </p:txBody>
      </p:sp>
    </p:spTree>
    <p:extLst>
      <p:ext uri="{BB962C8B-B14F-4D97-AF65-F5344CB8AC3E}">
        <p14:creationId xmlns:p14="http://schemas.microsoft.com/office/powerpoint/2010/main" val="2228667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A50139-35C7-4119-A42C-D24A529ED444}"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702946" y="4422461"/>
            <a:ext cx="5617208" cy="4188778"/>
          </a:xfrm>
          <a:noFill/>
        </p:spPr>
        <p:txBody>
          <a:bodyPr/>
          <a:lstStyle/>
          <a:p>
            <a:pPr eaLnBrk="1" hangingPunct="1"/>
            <a:endParaRPr lang="en-US" dirty="0"/>
          </a:p>
        </p:txBody>
      </p:sp>
    </p:spTree>
    <p:extLst>
      <p:ext uri="{BB962C8B-B14F-4D97-AF65-F5344CB8AC3E}">
        <p14:creationId xmlns:p14="http://schemas.microsoft.com/office/powerpoint/2010/main" val="3057608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A50139-35C7-4119-A42C-D24A529ED444}"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702946" y="4422461"/>
            <a:ext cx="5617208" cy="4188778"/>
          </a:xfrm>
          <a:noFill/>
        </p:spPr>
        <p:txBody>
          <a:bodyPr/>
          <a:lstStyle/>
          <a:p>
            <a:pPr eaLnBrk="1" hangingPunct="1"/>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67685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A50139-35C7-4119-A42C-D24A529ED444}"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702946" y="4422461"/>
            <a:ext cx="5617208" cy="4188778"/>
          </a:xfrm>
          <a:noFill/>
        </p:spPr>
        <p:txBody>
          <a:bodyPr/>
          <a:lstStyle/>
          <a:p>
            <a:pPr eaLnBrk="1" hangingPunct="1"/>
            <a:endParaRPr lang="en-US" dirty="0"/>
          </a:p>
        </p:txBody>
      </p:sp>
    </p:spTree>
    <p:extLst>
      <p:ext uri="{BB962C8B-B14F-4D97-AF65-F5344CB8AC3E}">
        <p14:creationId xmlns:p14="http://schemas.microsoft.com/office/powerpoint/2010/main" val="2894725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here is a midterm voter turnout historical graph – what you should notice is that suddenly, no group of young people, regardless of education, turnout at above 1/3, and the turnout is less than that of the presidential turnout for every group, less than half, in fact, and while the presidential turnout has been basically flat with some bumps here and there, midterm turnout is on a steady decline, and it has not improved.  In other words measuring youth civic and political engagement by presidential turnout alone makes us miss an important question – how robust is our young people’s civic commitment and identity?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F22263C-3982-4EDC-9587-0AFA4E536D1A}" type="slidenum">
              <a:rPr lang="en-US" smtClean="0"/>
              <a:t>5</a:t>
            </a:fld>
            <a:endParaRPr lang="en-US"/>
          </a:p>
        </p:txBody>
      </p:sp>
    </p:spTree>
    <p:extLst>
      <p:ext uri="{BB962C8B-B14F-4D97-AF65-F5344CB8AC3E}">
        <p14:creationId xmlns:p14="http://schemas.microsoft.com/office/powerpoint/2010/main" val="4172077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A50139-35C7-4119-A42C-D24A529ED444}"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702946" y="4422461"/>
            <a:ext cx="5617208" cy="4188778"/>
          </a:xfrm>
          <a:noFill/>
        </p:spPr>
        <p:txBody>
          <a:bodyPr/>
          <a:lstStyle/>
          <a:p>
            <a:pPr eaLnBrk="1" hangingPunct="1"/>
            <a:endParaRPr lang="en-US" dirty="0"/>
          </a:p>
        </p:txBody>
      </p:sp>
    </p:spTree>
    <p:extLst>
      <p:ext uri="{BB962C8B-B14F-4D97-AF65-F5344CB8AC3E}">
        <p14:creationId xmlns:p14="http://schemas.microsoft.com/office/powerpoint/2010/main" val="2068949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A50139-35C7-4119-A42C-D24A529ED444}"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702946" y="4422461"/>
            <a:ext cx="5617208" cy="4188778"/>
          </a:xfrm>
          <a:noFill/>
        </p:spPr>
        <p:txBody>
          <a:bodyPr/>
          <a:lstStyle/>
          <a:p>
            <a:pPr eaLnBrk="1" hangingPunct="1"/>
            <a:endParaRPr lang="en-US" dirty="0"/>
          </a:p>
        </p:txBody>
      </p:sp>
    </p:spTree>
    <p:extLst>
      <p:ext uri="{BB962C8B-B14F-4D97-AF65-F5344CB8AC3E}">
        <p14:creationId xmlns:p14="http://schemas.microsoft.com/office/powerpoint/2010/main" val="771915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2D3AEE-42EA-A94E-A051-0EF6A92C582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6577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a:ea typeface="MS PGothic" charset="-128"/>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MS PGothic" charset="-128"/>
              </a:defRPr>
            </a:lvl1pPr>
            <a:lvl2pPr marL="742950" indent="-285750">
              <a:spcBef>
                <a:spcPct val="30000"/>
              </a:spcBef>
              <a:defRPr sz="12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4203C087-37F6-8E4B-8023-4DD027C5A2C9}" type="slidenum">
              <a:rPr kumimoji="0" lang="en-US" altLang="en-US" sz="1200" b="0" i="0" u="none" strike="noStrike" kern="1200" cap="none" spc="0" normalizeH="0" baseline="0" noProof="0">
                <a:ln>
                  <a:noFill/>
                </a:ln>
                <a:solidFill>
                  <a:prstClr val="black"/>
                </a:solidFill>
                <a:effectLst/>
                <a:uLnTx/>
                <a:uFillTx/>
                <a:latin typeface="Calibri" charset="0"/>
                <a:ea typeface="MS PGothic"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Calibri" charset="0"/>
              <a:ea typeface="MS PGothic" charset="-128"/>
              <a:cs typeface="+mn-cs"/>
            </a:endParaRPr>
          </a:p>
        </p:txBody>
      </p:sp>
    </p:spTree>
    <p:extLst>
      <p:ext uri="{BB962C8B-B14F-4D97-AF65-F5344CB8AC3E}">
        <p14:creationId xmlns:p14="http://schemas.microsoft.com/office/powerpoint/2010/main" val="546896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B8E4FA-AC9E-4CC1-9D6E-2B4921FAC2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7201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B8E4FA-AC9E-4CC1-9D6E-2B4921FAC2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9469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4FBD4E-24ED-0E4D-888E-D433AFCD7D3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876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Conversations News</a:t>
            </a:r>
            <a:r>
              <a:rPr lang="en-US" baseline="0" dirty="0"/>
              <a:t> and media </a:t>
            </a:r>
            <a:r>
              <a:rPr lang="en-US" baseline="0" dirty="0" err="1"/>
              <a:t>litereacy</a:t>
            </a:r>
            <a:r>
              <a:rPr lang="en-US" baseline="0" dirty="0"/>
              <a:t> </a:t>
            </a:r>
            <a:r>
              <a:rPr lang="en-US" dirty="0"/>
              <a:t>Shifts in the media environment </a:t>
            </a:r>
          </a:p>
          <a:p>
            <a:pPr lvl="1"/>
            <a:r>
              <a:rPr lang="en-US" dirty="0"/>
              <a:t>Cable TV and Internet grew influential</a:t>
            </a:r>
          </a:p>
          <a:p>
            <a:pPr lvl="1"/>
            <a:r>
              <a:rPr lang="en-US" dirty="0"/>
              <a:t>Echo chamber and filter bubbles</a:t>
            </a:r>
          </a:p>
          <a:p>
            <a:pPr lvl="2"/>
            <a:r>
              <a:rPr lang="en-US" dirty="0"/>
              <a:t>Consuming media can simply confirm existing biases</a:t>
            </a:r>
          </a:p>
          <a:p>
            <a:pPr lvl="2"/>
            <a:r>
              <a:rPr lang="en-US" dirty="0"/>
              <a:t>Vulnerability to misinformation</a:t>
            </a:r>
          </a:p>
          <a:p>
            <a:pPr lvl="1"/>
            <a:r>
              <a:rPr lang="en-US" dirty="0"/>
              <a:t>These shifts related to increased political polarization </a:t>
            </a:r>
          </a:p>
          <a:p>
            <a:pPr lvl="2"/>
            <a:r>
              <a:rPr lang="en-US" dirty="0"/>
              <a:t>Increase in “motivated reasoning” which then affects  (Kahne &amp; Bowyer 2016)</a:t>
            </a:r>
          </a:p>
          <a:p>
            <a:pPr lvl="3"/>
            <a:r>
              <a:rPr lang="en-US" dirty="0"/>
              <a:t>Ability to assess media validity accurately</a:t>
            </a:r>
          </a:p>
          <a:p>
            <a:pPr lvl="3"/>
            <a:r>
              <a:rPr lang="en-US" dirty="0"/>
              <a:t>Political knowledge alone not enough to overcome motivated reasoning</a:t>
            </a:r>
          </a:p>
          <a:p>
            <a:pPr lvl="3"/>
            <a:r>
              <a:rPr lang="en-US" dirty="0"/>
              <a:t>Experience with media literacy education buffers effects of motivated reasoning</a:t>
            </a:r>
          </a:p>
          <a:p>
            <a:endParaRPr lang="en-US" dirty="0"/>
          </a:p>
          <a:p>
            <a:r>
              <a:rPr lang="en-US" dirty="0"/>
              <a:t>Much</a:t>
            </a:r>
            <a:r>
              <a:rPr lang="en-US" baseline="0" dirty="0"/>
              <a:t> more needs to be done to support development of strong news lit </a:t>
            </a:r>
            <a:r>
              <a:rPr lang="en-US" baseline="0" dirty="0" err="1"/>
              <a:t>ed</a:t>
            </a:r>
            <a:r>
              <a:rPr lang="en-US" baseline="0" dirty="0"/>
              <a:t>, and evaluation of these efforts. </a:t>
            </a:r>
          </a:p>
          <a:p>
            <a:r>
              <a:rPr lang="en-US" baseline="0" dirty="0"/>
              <a:t>Studies so far scratched the surface</a:t>
            </a:r>
            <a:endParaRPr lang="en-US" dirty="0"/>
          </a:p>
        </p:txBody>
      </p:sp>
      <p:sp>
        <p:nvSpPr>
          <p:cNvPr id="4" name="Slide Number Placeholder 3"/>
          <p:cNvSpPr>
            <a:spLocks noGrp="1"/>
          </p:cNvSpPr>
          <p:nvPr>
            <p:ph type="sldNum" sz="quarter" idx="10"/>
          </p:nvPr>
        </p:nvSpPr>
        <p:spPr/>
        <p:txBody>
          <a:bodyPr/>
          <a:lstStyle/>
          <a:p>
            <a:fld id="{1F22263C-3982-4EDC-9587-0AFA4E536D1A}" type="slidenum">
              <a:rPr lang="en-US" smtClean="0"/>
              <a:t>6</a:t>
            </a:fld>
            <a:endParaRPr lang="en-US"/>
          </a:p>
        </p:txBody>
      </p:sp>
    </p:spTree>
    <p:extLst>
      <p:ext uri="{BB962C8B-B14F-4D97-AF65-F5344CB8AC3E}">
        <p14:creationId xmlns:p14="http://schemas.microsoft.com/office/powerpoint/2010/main" val="754285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sort of divide was seen along</a:t>
            </a:r>
            <a:r>
              <a:rPr lang="en-US" baseline="0" dirty="0"/>
              <a:t> the racial, gender, geographical, educational and partisan lines, although Millennials are the most diverse generation to date, that diversity did not make them immune to deep divides, in how they see our society, whom to trust.</a:t>
            </a:r>
            <a:endParaRPr lang="en-US" dirty="0"/>
          </a:p>
        </p:txBody>
      </p:sp>
      <p:sp>
        <p:nvSpPr>
          <p:cNvPr id="4" name="Slide Number Placeholder 3"/>
          <p:cNvSpPr>
            <a:spLocks noGrp="1"/>
          </p:cNvSpPr>
          <p:nvPr>
            <p:ph type="sldNum" sz="quarter" idx="10"/>
          </p:nvPr>
        </p:nvSpPr>
        <p:spPr/>
        <p:txBody>
          <a:bodyPr/>
          <a:lstStyle/>
          <a:p>
            <a:fld id="{1F22263C-3982-4EDC-9587-0AFA4E536D1A}" type="slidenum">
              <a:rPr lang="en-US" smtClean="0"/>
              <a:t>7</a:t>
            </a:fld>
            <a:endParaRPr lang="en-US"/>
          </a:p>
        </p:txBody>
      </p:sp>
    </p:spTree>
    <p:extLst>
      <p:ext uri="{BB962C8B-B14F-4D97-AF65-F5344CB8AC3E}">
        <p14:creationId xmlns:p14="http://schemas.microsoft.com/office/powerpoint/2010/main" val="1081799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“Civic education” must go beyond strengthening knowledge of our systems, laws, and the Constitution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Need to create and support opportunities to develop key civic skills in multiple settings, through diverse pathways and 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1F22263C-3982-4EDC-9587-0AFA4E536D1A}" type="slidenum">
              <a:rPr lang="en-US" smtClean="0"/>
              <a:t>8</a:t>
            </a:fld>
            <a:endParaRPr lang="en-US"/>
          </a:p>
        </p:txBody>
      </p:sp>
    </p:spTree>
    <p:extLst>
      <p:ext uri="{BB962C8B-B14F-4D97-AF65-F5344CB8AC3E}">
        <p14:creationId xmlns:p14="http://schemas.microsoft.com/office/powerpoint/2010/main" val="3743441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35500" cy="347662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know from an</a:t>
            </a:r>
            <a:r>
              <a:rPr lang="en-US" baseline="0" dirty="0"/>
              <a:t> extensive literature review that young people’s civic development can impacted and influenced in various ways – anything from very localized experiences (like interactions in neighborhoods, school climate) to something like public policy.</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325521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1" indent="-171441">
              <a:buFont typeface="Arial"/>
              <a:buChar char="•"/>
            </a:pPr>
            <a:endParaRPr lang="en-US" dirty="0"/>
          </a:p>
        </p:txBody>
      </p:sp>
      <p:sp>
        <p:nvSpPr>
          <p:cNvPr id="4" name="Slide Number Placeholder 3"/>
          <p:cNvSpPr>
            <a:spLocks noGrp="1"/>
          </p:cNvSpPr>
          <p:nvPr>
            <p:ph type="sldNum" sz="quarter" idx="10"/>
          </p:nvPr>
        </p:nvSpPr>
        <p:spPr/>
        <p:txBody>
          <a:bodyPr/>
          <a:lstStyle/>
          <a:p>
            <a:fld id="{F39393F4-123E-4C4F-82A8-A6E1AD8491A6}" type="slidenum">
              <a:rPr lang="en-US" smtClean="0"/>
              <a:pPr/>
              <a:t>10</a:t>
            </a:fld>
            <a:endParaRPr lang="en-US"/>
          </a:p>
        </p:txBody>
      </p:sp>
    </p:spTree>
    <p:extLst>
      <p:ext uri="{BB962C8B-B14F-4D97-AF65-F5344CB8AC3E}">
        <p14:creationId xmlns:p14="http://schemas.microsoft.com/office/powerpoint/2010/main" val="3982811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F39393F4-123E-4C4F-82A8-A6E1AD8491A6}" type="slidenum">
              <a:rPr lang="en-US" smtClean="0"/>
              <a:pPr/>
              <a:t>11</a:t>
            </a:fld>
            <a:endParaRPr lang="en-US"/>
          </a:p>
        </p:txBody>
      </p:sp>
    </p:spTree>
    <p:extLst>
      <p:ext uri="{BB962C8B-B14F-4D97-AF65-F5344CB8AC3E}">
        <p14:creationId xmlns:p14="http://schemas.microsoft.com/office/powerpoint/2010/main" val="178885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baseline="0" dirty="0"/>
          </a:p>
        </p:txBody>
      </p:sp>
      <p:sp>
        <p:nvSpPr>
          <p:cNvPr id="4" name="Slide Number Placeholder 3"/>
          <p:cNvSpPr>
            <a:spLocks noGrp="1"/>
          </p:cNvSpPr>
          <p:nvPr>
            <p:ph type="sldNum" sz="quarter" idx="10"/>
          </p:nvPr>
        </p:nvSpPr>
        <p:spPr/>
        <p:txBody>
          <a:bodyPr/>
          <a:lstStyle/>
          <a:p>
            <a:fld id="{F39393F4-123E-4C4F-82A8-A6E1AD8491A6}" type="slidenum">
              <a:rPr lang="en-US" smtClean="0"/>
              <a:pPr/>
              <a:t>15</a:t>
            </a:fld>
            <a:endParaRPr lang="en-US"/>
          </a:p>
        </p:txBody>
      </p:sp>
    </p:spTree>
    <p:extLst>
      <p:ext uri="{BB962C8B-B14F-4D97-AF65-F5344CB8AC3E}">
        <p14:creationId xmlns:p14="http://schemas.microsoft.com/office/powerpoint/2010/main" val="2178350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594062-5034-45AC-A0EA-94F19895F0FA}"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4F3FF-9E91-4981-B122-1AF0025B938C}" type="slidenum">
              <a:rPr lang="en-US" smtClean="0"/>
              <a:t>‹#›</a:t>
            </a:fld>
            <a:endParaRPr lang="en-US"/>
          </a:p>
        </p:txBody>
      </p:sp>
      <p:cxnSp>
        <p:nvCxnSpPr>
          <p:cNvPr id="9" name="Straight Connector 8"/>
          <p:cNvCxnSpPr>
            <a:cxnSpLocks/>
          </p:cNvCxnSpPr>
          <p:nvPr userDrawn="1"/>
        </p:nvCxnSpPr>
        <p:spPr>
          <a:xfrm>
            <a:off x="0" y="113881"/>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userDrawn="1"/>
        </p:nvCxnSpPr>
        <p:spPr>
          <a:xfrm>
            <a:off x="0" y="6319210"/>
            <a:ext cx="9144000" cy="0"/>
          </a:xfrm>
          <a:prstGeom prst="line">
            <a:avLst/>
          </a:prstGeom>
          <a:ln w="82550" cmpd="sng"/>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userDrawn="1"/>
        </p:nvCxnSpPr>
        <p:spPr>
          <a:xfrm>
            <a:off x="0" y="6531900"/>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079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594062-5034-45AC-A0EA-94F19895F0FA}"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4F3FF-9E91-4981-B122-1AF0025B938C}" type="slidenum">
              <a:rPr lang="en-US" smtClean="0"/>
              <a:t>‹#›</a:t>
            </a:fld>
            <a:endParaRPr lang="en-US"/>
          </a:p>
        </p:txBody>
      </p:sp>
    </p:spTree>
    <p:extLst>
      <p:ext uri="{BB962C8B-B14F-4D97-AF65-F5344CB8AC3E}">
        <p14:creationId xmlns:p14="http://schemas.microsoft.com/office/powerpoint/2010/main" val="749031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594062-5034-45AC-A0EA-94F19895F0FA}"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4F3FF-9E91-4981-B122-1AF0025B938C}" type="slidenum">
              <a:rPr lang="en-US" smtClean="0"/>
              <a:t>‹#›</a:t>
            </a:fld>
            <a:endParaRPr lang="en-US"/>
          </a:p>
        </p:txBody>
      </p:sp>
      <p:cxnSp>
        <p:nvCxnSpPr>
          <p:cNvPr id="7" name="Straight Connector 6"/>
          <p:cNvCxnSpPr>
            <a:cxnSpLocks/>
          </p:cNvCxnSpPr>
          <p:nvPr userDrawn="1"/>
        </p:nvCxnSpPr>
        <p:spPr>
          <a:xfrm>
            <a:off x="0" y="6209881"/>
            <a:ext cx="9144000" cy="0"/>
          </a:xfrm>
          <a:prstGeom prst="line">
            <a:avLst/>
          </a:prstGeom>
          <a:ln w="82550" cmpd="sng"/>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userDrawn="1"/>
        </p:nvCxnSpPr>
        <p:spPr>
          <a:xfrm>
            <a:off x="0" y="6422571"/>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userDrawn="1"/>
        </p:nvCxnSpPr>
        <p:spPr>
          <a:xfrm>
            <a:off x="0" y="113881"/>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007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990600" y="1752600"/>
            <a:ext cx="38481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1752600"/>
            <a:ext cx="38481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1BE8D2-23FC-4E04-9A57-372726617CDD}" type="slidenum">
              <a:rPr lang="en-US"/>
              <a:pPr>
                <a:defRPr/>
              </a:pPr>
              <a:t>‹#›</a:t>
            </a:fld>
            <a:endParaRPr lang="en-US"/>
          </a:p>
        </p:txBody>
      </p:sp>
      <p:cxnSp>
        <p:nvCxnSpPr>
          <p:cNvPr id="11" name="Straight Connector 10"/>
          <p:cNvCxnSpPr>
            <a:cxnSpLocks/>
          </p:cNvCxnSpPr>
          <p:nvPr userDrawn="1"/>
        </p:nvCxnSpPr>
        <p:spPr>
          <a:xfrm>
            <a:off x="0" y="113881"/>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userDrawn="1"/>
        </p:nvCxnSpPr>
        <p:spPr>
          <a:xfrm>
            <a:off x="0" y="6319210"/>
            <a:ext cx="9144000" cy="0"/>
          </a:xfrm>
          <a:prstGeom prst="line">
            <a:avLst/>
          </a:prstGeom>
          <a:ln w="82550" cmpd="sng"/>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userDrawn="1"/>
        </p:nvCxnSpPr>
        <p:spPr>
          <a:xfrm>
            <a:off x="0" y="6531900"/>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043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904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594062-5034-45AC-A0EA-94F19895F0FA}"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4F3FF-9E91-4981-B122-1AF0025B938C}" type="slidenum">
              <a:rPr lang="en-US" smtClean="0"/>
              <a:t>‹#›</a:t>
            </a:fld>
            <a:endParaRPr lang="en-US"/>
          </a:p>
        </p:txBody>
      </p:sp>
      <p:cxnSp>
        <p:nvCxnSpPr>
          <p:cNvPr id="9" name="Straight Connector 8"/>
          <p:cNvCxnSpPr>
            <a:cxnSpLocks/>
          </p:cNvCxnSpPr>
          <p:nvPr userDrawn="1"/>
        </p:nvCxnSpPr>
        <p:spPr>
          <a:xfrm>
            <a:off x="0" y="113881"/>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userDrawn="1"/>
        </p:nvCxnSpPr>
        <p:spPr>
          <a:xfrm>
            <a:off x="0" y="6319210"/>
            <a:ext cx="9144000" cy="0"/>
          </a:xfrm>
          <a:prstGeom prst="line">
            <a:avLst/>
          </a:prstGeom>
          <a:ln w="82550" cmpd="sng"/>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userDrawn="1"/>
        </p:nvCxnSpPr>
        <p:spPr>
          <a:xfrm>
            <a:off x="0" y="6531900"/>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505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594062-5034-45AC-A0EA-94F19895F0FA}"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4F3FF-9E91-4981-B122-1AF0025B938C}" type="slidenum">
              <a:rPr lang="en-US" smtClean="0"/>
              <a:t>‹#›</a:t>
            </a:fld>
            <a:endParaRPr lang="en-US"/>
          </a:p>
        </p:txBody>
      </p:sp>
      <p:cxnSp>
        <p:nvCxnSpPr>
          <p:cNvPr id="9" name="Straight Connector 8"/>
          <p:cNvCxnSpPr>
            <a:cxnSpLocks/>
          </p:cNvCxnSpPr>
          <p:nvPr userDrawn="1"/>
        </p:nvCxnSpPr>
        <p:spPr>
          <a:xfrm>
            <a:off x="0" y="113881"/>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userDrawn="1"/>
        </p:nvCxnSpPr>
        <p:spPr>
          <a:xfrm>
            <a:off x="0" y="6319210"/>
            <a:ext cx="9144000" cy="0"/>
          </a:xfrm>
          <a:prstGeom prst="line">
            <a:avLst/>
          </a:prstGeom>
          <a:ln w="82550" cmpd="sng"/>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userDrawn="1"/>
        </p:nvCxnSpPr>
        <p:spPr>
          <a:xfrm>
            <a:off x="0" y="6531900"/>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734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594062-5034-45AC-A0EA-94F19895F0FA}" type="datetimeFigureOut">
              <a:rPr lang="en-US" smtClean="0"/>
              <a:t>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4F3FF-9E91-4981-B122-1AF0025B938C}" type="slidenum">
              <a:rPr lang="en-US" smtClean="0"/>
              <a:t>‹#›</a:t>
            </a:fld>
            <a:endParaRPr lang="en-US"/>
          </a:p>
        </p:txBody>
      </p:sp>
      <p:cxnSp>
        <p:nvCxnSpPr>
          <p:cNvPr id="10" name="Straight Connector 9"/>
          <p:cNvCxnSpPr>
            <a:cxnSpLocks/>
          </p:cNvCxnSpPr>
          <p:nvPr userDrawn="1"/>
        </p:nvCxnSpPr>
        <p:spPr>
          <a:xfrm>
            <a:off x="0" y="113881"/>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userDrawn="1"/>
        </p:nvCxnSpPr>
        <p:spPr>
          <a:xfrm>
            <a:off x="0" y="6319210"/>
            <a:ext cx="9144000" cy="0"/>
          </a:xfrm>
          <a:prstGeom prst="line">
            <a:avLst/>
          </a:prstGeom>
          <a:ln w="82550" cmpd="sng"/>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userDrawn="1"/>
        </p:nvCxnSpPr>
        <p:spPr>
          <a:xfrm>
            <a:off x="0" y="6531900"/>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569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594062-5034-45AC-A0EA-94F19895F0FA}" type="datetimeFigureOut">
              <a:rPr lang="en-US" smtClean="0"/>
              <a:t>1/25/2017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A4F3FF-9E91-4981-B122-1AF0025B938C}" type="slidenum">
              <a:rPr lang="en-US" smtClean="0"/>
              <a:t>‹#›</a:t>
            </a:fld>
            <a:endParaRPr lang="en-US"/>
          </a:p>
        </p:txBody>
      </p:sp>
      <p:cxnSp>
        <p:nvCxnSpPr>
          <p:cNvPr id="12" name="Straight Connector 11"/>
          <p:cNvCxnSpPr>
            <a:cxnSpLocks/>
          </p:cNvCxnSpPr>
          <p:nvPr userDrawn="1"/>
        </p:nvCxnSpPr>
        <p:spPr>
          <a:xfrm>
            <a:off x="0" y="113881"/>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userDrawn="1"/>
        </p:nvCxnSpPr>
        <p:spPr>
          <a:xfrm>
            <a:off x="0" y="6319210"/>
            <a:ext cx="9144000" cy="0"/>
          </a:xfrm>
          <a:prstGeom prst="line">
            <a:avLst/>
          </a:prstGeom>
          <a:ln w="82550" cmpd="sng"/>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userDrawn="1"/>
        </p:nvCxnSpPr>
        <p:spPr>
          <a:xfrm>
            <a:off x="0" y="6531900"/>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0470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594062-5034-45AC-A0EA-94F19895F0FA}" type="datetimeFigureOut">
              <a:rPr lang="en-US" smtClean="0"/>
              <a:t>1/25/2017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A4F3FF-9E91-4981-B122-1AF0025B938C}" type="slidenum">
              <a:rPr lang="en-US" smtClean="0"/>
              <a:t>‹#›</a:t>
            </a:fld>
            <a:endParaRPr lang="en-US"/>
          </a:p>
        </p:txBody>
      </p:sp>
      <p:cxnSp>
        <p:nvCxnSpPr>
          <p:cNvPr id="8" name="Straight Connector 7"/>
          <p:cNvCxnSpPr>
            <a:cxnSpLocks/>
          </p:cNvCxnSpPr>
          <p:nvPr userDrawn="1"/>
        </p:nvCxnSpPr>
        <p:spPr>
          <a:xfrm>
            <a:off x="0" y="113881"/>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userDrawn="1"/>
        </p:nvCxnSpPr>
        <p:spPr>
          <a:xfrm>
            <a:off x="0" y="6319210"/>
            <a:ext cx="9144000" cy="0"/>
          </a:xfrm>
          <a:prstGeom prst="line">
            <a:avLst/>
          </a:prstGeom>
          <a:ln w="82550" cmpd="sng"/>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userDrawn="1"/>
        </p:nvCxnSpPr>
        <p:spPr>
          <a:xfrm>
            <a:off x="0" y="6531900"/>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2383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94062-5034-45AC-A0EA-94F19895F0FA}" type="datetimeFigureOut">
              <a:rPr lang="en-US" smtClean="0"/>
              <a:t>1/25/2017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A4F3FF-9E91-4981-B122-1AF0025B938C}" type="slidenum">
              <a:rPr lang="en-US" smtClean="0"/>
              <a:t>‹#›</a:t>
            </a:fld>
            <a:endParaRPr lang="en-US"/>
          </a:p>
        </p:txBody>
      </p:sp>
      <p:cxnSp>
        <p:nvCxnSpPr>
          <p:cNvPr id="7" name="Straight Connector 6"/>
          <p:cNvCxnSpPr>
            <a:cxnSpLocks/>
          </p:cNvCxnSpPr>
          <p:nvPr userDrawn="1"/>
        </p:nvCxnSpPr>
        <p:spPr>
          <a:xfrm>
            <a:off x="0" y="113881"/>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userDrawn="1"/>
        </p:nvCxnSpPr>
        <p:spPr>
          <a:xfrm>
            <a:off x="0" y="6319210"/>
            <a:ext cx="9144000" cy="0"/>
          </a:xfrm>
          <a:prstGeom prst="line">
            <a:avLst/>
          </a:prstGeom>
          <a:ln w="82550" cmpd="sng"/>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userDrawn="1"/>
        </p:nvCxnSpPr>
        <p:spPr>
          <a:xfrm>
            <a:off x="0" y="6531900"/>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801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594062-5034-45AC-A0EA-94F19895F0FA}" type="datetimeFigureOut">
              <a:rPr lang="en-US" smtClean="0"/>
              <a:t>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4F3FF-9E91-4981-B122-1AF0025B938C}" type="slidenum">
              <a:rPr lang="en-US" smtClean="0"/>
              <a:t>‹#›</a:t>
            </a:fld>
            <a:endParaRPr lang="en-US"/>
          </a:p>
        </p:txBody>
      </p:sp>
      <p:cxnSp>
        <p:nvCxnSpPr>
          <p:cNvPr id="10" name="Straight Connector 9"/>
          <p:cNvCxnSpPr>
            <a:cxnSpLocks/>
          </p:cNvCxnSpPr>
          <p:nvPr userDrawn="1"/>
        </p:nvCxnSpPr>
        <p:spPr>
          <a:xfrm>
            <a:off x="0" y="113881"/>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userDrawn="1"/>
        </p:nvCxnSpPr>
        <p:spPr>
          <a:xfrm>
            <a:off x="0" y="6319210"/>
            <a:ext cx="9144000" cy="0"/>
          </a:xfrm>
          <a:prstGeom prst="line">
            <a:avLst/>
          </a:prstGeom>
          <a:ln w="82550" cmpd="sng"/>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userDrawn="1"/>
        </p:nvCxnSpPr>
        <p:spPr>
          <a:xfrm>
            <a:off x="0" y="6531900"/>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616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594062-5034-45AC-A0EA-94F19895F0FA}" type="datetimeFigureOut">
              <a:rPr lang="en-US" smtClean="0"/>
              <a:t>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4F3FF-9E91-4981-B122-1AF0025B938C}" type="slidenum">
              <a:rPr lang="en-US" smtClean="0"/>
              <a:t>‹#›</a:t>
            </a:fld>
            <a:endParaRPr lang="en-US"/>
          </a:p>
        </p:txBody>
      </p:sp>
      <p:cxnSp>
        <p:nvCxnSpPr>
          <p:cNvPr id="8" name="Straight Connector 7"/>
          <p:cNvCxnSpPr>
            <a:cxnSpLocks/>
          </p:cNvCxnSpPr>
          <p:nvPr userDrawn="1"/>
        </p:nvCxnSpPr>
        <p:spPr>
          <a:xfrm>
            <a:off x="0" y="6319210"/>
            <a:ext cx="9144000" cy="0"/>
          </a:xfrm>
          <a:prstGeom prst="line">
            <a:avLst/>
          </a:prstGeom>
          <a:ln w="82550" cmpd="sng"/>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userDrawn="1"/>
        </p:nvCxnSpPr>
        <p:spPr>
          <a:xfrm>
            <a:off x="0" y="6531900"/>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096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94062-5034-45AC-A0EA-94F19895F0FA}" type="datetimeFigureOut">
              <a:rPr lang="en-US" smtClean="0"/>
              <a:t>1/25/2017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4F3FF-9E91-4981-B122-1AF0025B938C}" type="slidenum">
              <a:rPr lang="en-US" smtClean="0"/>
              <a:t>‹#›</a:t>
            </a:fld>
            <a:endParaRPr lang="en-US"/>
          </a:p>
        </p:txBody>
      </p:sp>
    </p:spTree>
    <p:extLst>
      <p:ext uri="{BB962C8B-B14F-4D97-AF65-F5344CB8AC3E}">
        <p14:creationId xmlns:p14="http://schemas.microsoft.com/office/powerpoint/2010/main" val="26216297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5.emf"/></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1.png"/><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0.png"/><Relationship Id="rId4" Type="http://schemas.openxmlformats.org/officeDocument/2006/relationships/image" Target="../media/image52.jp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6.jpeg"/><Relationship Id="rId5" Type="http://schemas.openxmlformats.org/officeDocument/2006/relationships/diagramQuickStyle" Target="../diagrams/quickStyle1.xml"/><Relationship Id="rId10" Type="http://schemas.openxmlformats.org/officeDocument/2006/relationships/image" Target="../media/image15.jpeg"/><Relationship Id="rId4" Type="http://schemas.openxmlformats.org/officeDocument/2006/relationships/diagramLayout" Target="../diagrams/layout1.xml"/><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0372"/>
            <a:ext cx="7886700" cy="3825649"/>
          </a:xfrm>
        </p:spPr>
        <p:txBody>
          <a:bodyPr>
            <a:normAutofit/>
          </a:bodyPr>
          <a:lstStyle/>
          <a:p>
            <a:pPr marL="0" indent="0" algn="ctr">
              <a:buNone/>
            </a:pPr>
            <a:r>
              <a:rPr lang="en-US" sz="4000" dirty="0">
                <a:solidFill>
                  <a:schemeClr val="tx2"/>
                </a:solidFill>
                <a:latin typeface="Arial" panose="020B0604020202020204" pitchFamily="34" charset="0"/>
                <a:cs typeface="Arial" panose="020B0604020202020204" pitchFamily="34" charset="0"/>
              </a:rPr>
              <a:t>A Moment for Philanthropy in Civic Learning</a:t>
            </a:r>
          </a:p>
          <a:p>
            <a:pPr marL="0" indent="0" algn="ctr">
              <a:buNone/>
            </a:pPr>
            <a:endParaRPr lang="en-US" sz="2000" dirty="0">
              <a:solidFill>
                <a:schemeClr val="tx2"/>
              </a:solidFill>
            </a:endParaRPr>
          </a:p>
          <a:p>
            <a:pPr marL="0" indent="0" algn="ctr">
              <a:buNone/>
            </a:pPr>
            <a:r>
              <a:rPr lang="en-US" sz="1800" dirty="0">
                <a:solidFill>
                  <a:schemeClr val="tx2"/>
                </a:solidFill>
              </a:rPr>
              <a:t>Webinar</a:t>
            </a:r>
          </a:p>
          <a:p>
            <a:pPr marL="0" indent="0" algn="ctr">
              <a:buNone/>
            </a:pPr>
            <a:r>
              <a:rPr lang="en-US" sz="1800" dirty="0">
                <a:solidFill>
                  <a:schemeClr val="tx2"/>
                </a:solidFill>
              </a:rPr>
              <a:t>January 25, 2017</a:t>
            </a:r>
          </a:p>
        </p:txBody>
      </p:sp>
      <p:pic>
        <p:nvPicPr>
          <p:cNvPr id="1026" name="Picture 2" descr="https://adpaascu.files.wordpress.com/2014/03/circle-logo-4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864" y="4190929"/>
            <a:ext cx="1513490" cy="432501"/>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descr="Image result for pace funders"/>
          <p:cNvSpPr>
            <a:spLocks noChangeAspect="1" noChangeArrowheads="1"/>
          </p:cNvSpPr>
          <p:nvPr/>
        </p:nvSpPr>
        <p:spPr bwMode="auto">
          <a:xfrm>
            <a:off x="3457301" y="389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http://www.pacefunders.org/wp-content/uploads/2016/06/PACE-Logo_RGB-FullCol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795" y="3749817"/>
            <a:ext cx="2371411" cy="13549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5027355" y="4005018"/>
            <a:ext cx="1256044" cy="754499"/>
          </a:xfrm>
          <a:prstGeom prst="rect">
            <a:avLst/>
          </a:prstGeom>
        </p:spPr>
      </p:pic>
      <p:pic>
        <p:nvPicPr>
          <p:cNvPr id="1036" name="Picture 12" descr="Image result for mikva challen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1285" y="4919192"/>
            <a:ext cx="900165" cy="90016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mccormick found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1583" y="4945843"/>
            <a:ext cx="1681216" cy="4906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Voting Age Logo transparent.png"/>
          <p:cNvPicPr>
            <a:picLocks noChangeAspect="1"/>
          </p:cNvPicPr>
          <p:nvPr/>
        </p:nvPicPr>
        <p:blipFill rotWithShape="1">
          <a:blip r:embed="rId7">
            <a:extLst>
              <a:ext uri="{28A0092B-C50C-407E-A947-70E740481C1C}">
                <a14:useLocalDpi xmlns:a14="http://schemas.microsoft.com/office/drawing/2010/main" val="0"/>
              </a:ext>
            </a:extLst>
          </a:blip>
          <a:srcRect b="18482"/>
          <a:stretch/>
        </p:blipFill>
        <p:spPr>
          <a:xfrm>
            <a:off x="4839999" y="4856818"/>
            <a:ext cx="1630755" cy="358407"/>
          </a:xfrm>
          <a:prstGeom prst="rect">
            <a:avLst/>
          </a:prstGeom>
        </p:spPr>
      </p:pic>
      <p:sp>
        <p:nvSpPr>
          <p:cNvPr id="10" name="AutoShape 16" descr="Image result for funders' collaborative on youth organizing"/>
          <p:cNvSpPr>
            <a:spLocks noChangeAspect="1" noChangeArrowheads="1"/>
          </p:cNvSpPr>
          <p:nvPr/>
        </p:nvSpPr>
        <p:spPr bwMode="auto">
          <a:xfrm>
            <a:off x="3609701" y="405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2" name="Picture 18" descr="http://static1.squarespace.com/static/57c9971d2e69cfea322f5879/t/58261a821b631b1c236a1620/1485285758084/?format=1500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0026" y="3867055"/>
            <a:ext cx="768670" cy="989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Funders Collaborative on Youth Organiz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0103" y="4914950"/>
            <a:ext cx="1498978" cy="86640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a:cxnSpLocks/>
          </p:cNvCxnSpPr>
          <p:nvPr/>
        </p:nvCxnSpPr>
        <p:spPr>
          <a:xfrm>
            <a:off x="0" y="6209881"/>
            <a:ext cx="9144000" cy="0"/>
          </a:xfrm>
          <a:prstGeom prst="line">
            <a:avLst/>
          </a:prstGeom>
          <a:ln w="82550" cmpd="sng"/>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0" y="6422571"/>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293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0"/>
            <a:ext cx="10323531" cy="686941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2041" y="3958832"/>
            <a:ext cx="1984859" cy="1367348"/>
          </a:xfrm>
          <a:prstGeom prst="rect">
            <a:avLst/>
          </a:prstGeom>
        </p:spPr>
      </p:pic>
      <p:sp>
        <p:nvSpPr>
          <p:cNvPr id="8" name="TextBox 7"/>
          <p:cNvSpPr txBox="1"/>
          <p:nvPr/>
        </p:nvSpPr>
        <p:spPr>
          <a:xfrm>
            <a:off x="1651378" y="3075057"/>
            <a:ext cx="4642826" cy="707886"/>
          </a:xfrm>
          <a:prstGeom prst="rect">
            <a:avLst/>
          </a:prstGeom>
          <a:noFill/>
        </p:spPr>
        <p:txBody>
          <a:bodyPr wrap="square" rtlCol="0">
            <a:spAutoFit/>
          </a:bodyPr>
          <a:lstStyle/>
          <a:p>
            <a:pPr algn="r"/>
            <a:r>
              <a:rPr lang="en-US" sz="4000" dirty="0">
                <a:solidFill>
                  <a:schemeClr val="bg1"/>
                </a:solidFill>
              </a:rPr>
              <a:t>Scott Warren</a:t>
            </a:r>
            <a:endParaRPr lang="en-US" sz="4000" dirty="0">
              <a:solidFill>
                <a:schemeClr val="bg1"/>
              </a:solidFill>
              <a:latin typeface="Franklin Gothic Book" panose="020B0503020102020204" pitchFamily="34" charset="0"/>
              <a:cs typeface="Helvetica" pitchFamily="34" charset="0"/>
            </a:endParaRPr>
          </a:p>
        </p:txBody>
      </p:sp>
      <p:sp>
        <p:nvSpPr>
          <p:cNvPr id="5" name="TextBox 4"/>
          <p:cNvSpPr txBox="1"/>
          <p:nvPr/>
        </p:nvSpPr>
        <p:spPr>
          <a:xfrm>
            <a:off x="2438400" y="5715000"/>
            <a:ext cx="6477000" cy="461665"/>
          </a:xfrm>
          <a:prstGeom prst="rect">
            <a:avLst/>
          </a:prstGeom>
          <a:noFill/>
        </p:spPr>
        <p:txBody>
          <a:bodyPr wrap="square" rtlCol="0">
            <a:spAutoFit/>
          </a:bodyPr>
          <a:lstStyle/>
          <a:p>
            <a:pPr algn="r"/>
            <a:endParaRPr lang="en-US" sz="2400" dirty="0">
              <a:solidFill>
                <a:schemeClr val="bg1"/>
              </a:solidFill>
              <a:latin typeface="Franklin Gothic Book" panose="020B0503020102020204" pitchFamily="34" charset="0"/>
              <a:cs typeface="Helvetica" pitchFamily="34" charset="0"/>
            </a:endParaRPr>
          </a:p>
        </p:txBody>
      </p:sp>
    </p:spTree>
    <p:extLst>
      <p:ext uri="{BB962C8B-B14F-4D97-AF65-F5344CB8AC3E}">
        <p14:creationId xmlns:p14="http://schemas.microsoft.com/office/powerpoint/2010/main" val="2292701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1143000"/>
          </a:xfrm>
        </p:spPr>
        <p:txBody>
          <a:bodyPr>
            <a:noAutofit/>
          </a:bodyPr>
          <a:lstStyle/>
          <a:p>
            <a:pPr algn="l"/>
            <a:r>
              <a:rPr lang="en-US" sz="3000" dirty="0">
                <a:solidFill>
                  <a:srgbClr val="035F76"/>
                </a:solidFill>
                <a:cs typeface="Franklin Gothic Book"/>
              </a:rPr>
              <a:t>Why now?</a:t>
            </a:r>
          </a:p>
        </p:txBody>
      </p:sp>
      <p:sp>
        <p:nvSpPr>
          <p:cNvPr id="6" name="Slide Number Placeholder 9"/>
          <p:cNvSpPr txBox="1">
            <a:spLocks/>
          </p:cNvSpPr>
          <p:nvPr/>
        </p:nvSpPr>
        <p:spPr>
          <a:xfrm>
            <a:off x="8001000" y="5981481"/>
            <a:ext cx="1143000" cy="62547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2308933-A96C-4D6E-8630-01794E949A50}" type="slidenum">
              <a:rPr lang="en-US" sz="1600" b="1" smtClean="0">
                <a:solidFill>
                  <a:srgbClr val="C84C15"/>
                </a:solidFill>
                <a:latin typeface="Franklin Gothic Book" panose="020B0503020102020204" pitchFamily="34" charset="0"/>
                <a:cs typeface="Arial" pitchFamily="34" charset="0"/>
              </a:rPr>
              <a:pPr algn="ctr"/>
              <a:t>11</a:t>
            </a:fld>
            <a:endParaRPr lang="en-US" sz="1600" b="1" dirty="0">
              <a:solidFill>
                <a:srgbClr val="C84C15"/>
              </a:solidFill>
              <a:latin typeface="Franklin Gothic Book" panose="020B0503020102020204" pitchFamily="34" charset="0"/>
              <a:cs typeface="Arial" pitchFamily="34" charset="0"/>
            </a:endParaRPr>
          </a:p>
        </p:txBody>
      </p:sp>
      <p:sp>
        <p:nvSpPr>
          <p:cNvPr id="8" name="Content Placeholder 2"/>
          <p:cNvSpPr>
            <a:spLocks noGrp="1"/>
          </p:cNvSpPr>
          <p:nvPr>
            <p:ph idx="1"/>
          </p:nvPr>
        </p:nvSpPr>
        <p:spPr>
          <a:xfrm>
            <a:off x="228600" y="2128924"/>
            <a:ext cx="8610600" cy="4478033"/>
          </a:xfrm>
        </p:spPr>
        <p:txBody>
          <a:bodyPr>
            <a:normAutofit/>
          </a:bodyPr>
          <a:lstStyle/>
          <a:p>
            <a:r>
              <a:rPr lang="en-US" sz="2400" dirty="0">
                <a:solidFill>
                  <a:srgbClr val="786A65"/>
                </a:solidFill>
                <a:latin typeface="+mj-lt"/>
                <a:cs typeface="Franklin Gothic Book"/>
              </a:rPr>
              <a:t>People more interested in youth civic engagement than we’ve seen</a:t>
            </a:r>
          </a:p>
          <a:p>
            <a:r>
              <a:rPr lang="en-US" sz="2400" dirty="0">
                <a:solidFill>
                  <a:srgbClr val="786A65"/>
                </a:solidFill>
                <a:latin typeface="+mj-lt"/>
                <a:cs typeface="Franklin Gothic Book"/>
              </a:rPr>
              <a:t>How do we sustain this attention?  </a:t>
            </a:r>
          </a:p>
          <a:p>
            <a:r>
              <a:rPr lang="en-US" sz="2400" dirty="0">
                <a:solidFill>
                  <a:srgbClr val="786A65"/>
                </a:solidFill>
                <a:latin typeface="+mj-lt"/>
                <a:cs typeface="Franklin Gothic Book"/>
              </a:rPr>
              <a:t>What are different groups doing?</a:t>
            </a:r>
          </a:p>
          <a:p>
            <a:r>
              <a:rPr lang="en-US" sz="2400" dirty="0">
                <a:solidFill>
                  <a:srgbClr val="786A65"/>
                </a:solidFill>
                <a:latin typeface="+mj-lt"/>
                <a:cs typeface="Franklin Gothic Book"/>
              </a:rPr>
              <a:t>How can we rebuild the foundations of our democracy?</a:t>
            </a:r>
          </a:p>
          <a:p>
            <a:r>
              <a:rPr lang="en-US" sz="2400" dirty="0">
                <a:solidFill>
                  <a:srgbClr val="786A65"/>
                </a:solidFill>
                <a:latin typeface="+mj-lt"/>
                <a:cs typeface="Franklin Gothic Book"/>
              </a:rPr>
              <a:t>Will not happen overnight</a:t>
            </a:r>
          </a:p>
        </p:txBody>
      </p:sp>
      <p:sp>
        <p:nvSpPr>
          <p:cNvPr id="9" name="Content Placeholder 2"/>
          <p:cNvSpPr txBox="1">
            <a:spLocks/>
          </p:cNvSpPr>
          <p:nvPr/>
        </p:nvSpPr>
        <p:spPr>
          <a:xfrm>
            <a:off x="228600" y="1482053"/>
            <a:ext cx="8610600" cy="102036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en-US" sz="2400" b="1" dirty="0">
                <a:solidFill>
                  <a:srgbClr val="C84C15"/>
                </a:solidFill>
                <a:latin typeface="+mj-lt"/>
                <a:cs typeface="Franklin Gothic Book"/>
              </a:rPr>
              <a:t>Not about election results, but the entirety of the election</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161" y="118147"/>
            <a:ext cx="1513839" cy="883073"/>
          </a:xfrm>
          <a:prstGeom prst="rect">
            <a:avLst/>
          </a:prstGeom>
        </p:spPr>
      </p:pic>
    </p:spTree>
    <p:extLst>
      <p:ext uri="{BB962C8B-B14F-4D97-AF65-F5344CB8AC3E}">
        <p14:creationId xmlns:p14="http://schemas.microsoft.com/office/powerpoint/2010/main" val="1563416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14261633266_e4f394e244_z.jpg"/>
          <p:cNvPicPr>
            <a:picLocks noChangeAspect="1"/>
          </p:cNvPicPr>
          <p:nvPr/>
        </p:nvPicPr>
        <p:blipFill>
          <a:blip r:embed="rId2">
            <a:extLst>
              <a:ext uri="{BEBA8EAE-BF5A-486C-A8C5-ECC9F3942E4B}">
                <a14:imgProps xmlns:a14="http://schemas.microsoft.com/office/drawing/2010/main">
                  <a14:imgLayer r:embed="rId3">
                    <a14:imgEffect>
                      <a14:colorTemperature colorTemp="6400"/>
                    </a14:imgEffect>
                  </a14:imgLayer>
                </a14:imgProps>
              </a:ext>
              <a:ext uri="{28A0092B-C50C-407E-A947-70E740481C1C}">
                <a14:useLocalDpi xmlns:a14="http://schemas.microsoft.com/office/drawing/2010/main" val="0"/>
              </a:ext>
            </a:extLst>
          </a:blip>
          <a:stretch>
            <a:fillRect/>
          </a:stretch>
        </p:blipFill>
        <p:spPr>
          <a:xfrm>
            <a:off x="637309" y="1216532"/>
            <a:ext cx="7519555" cy="5005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67359" y="98212"/>
            <a:ext cx="6685281" cy="1015663"/>
          </a:xfrm>
          <a:prstGeom prst="rect">
            <a:avLst/>
          </a:prstGeom>
        </p:spPr>
        <p:txBody>
          <a:bodyPr wrap="square">
            <a:spAutoFit/>
          </a:bodyPr>
          <a:lstStyle/>
          <a:p>
            <a:r>
              <a:rPr lang="en-US" sz="3000" dirty="0">
                <a:solidFill>
                  <a:srgbClr val="035F76"/>
                </a:solidFill>
                <a:latin typeface="+mj-lt"/>
                <a:cs typeface="Franklin Gothic Book"/>
              </a:rPr>
              <a:t>GC Action Civics Framework:</a:t>
            </a:r>
          </a:p>
          <a:p>
            <a:r>
              <a:rPr lang="en-US" sz="3000" dirty="0">
                <a:solidFill>
                  <a:srgbClr val="035F76"/>
                </a:solidFill>
                <a:latin typeface="+mj-lt"/>
                <a:cs typeface="Franklin Gothic Book"/>
              </a:rPr>
              <a:t>The Advocacy Hourglass</a:t>
            </a:r>
          </a:p>
        </p:txBody>
      </p:sp>
      <p:sp>
        <p:nvSpPr>
          <p:cNvPr id="3" name="Slide Number Placeholder 2"/>
          <p:cNvSpPr>
            <a:spLocks noGrp="1"/>
          </p:cNvSpPr>
          <p:nvPr>
            <p:ph type="sldNum" sz="quarter" idx="12"/>
          </p:nvPr>
        </p:nvSpPr>
        <p:spPr/>
        <p:txBody>
          <a:bodyPr/>
          <a:lstStyle/>
          <a:p>
            <a:fld id="{12308933-A96C-4D6E-8630-01794E949A50}" type="slidenum">
              <a:rPr lang="en-US" smtClean="0"/>
              <a:pPr/>
              <a:t>12</a:t>
            </a:fld>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161" y="118147"/>
            <a:ext cx="1513839" cy="883073"/>
          </a:xfrm>
          <a:prstGeom prst="rect">
            <a:avLst/>
          </a:prstGeom>
        </p:spPr>
      </p:pic>
    </p:spTree>
    <p:extLst>
      <p:ext uri="{BB962C8B-B14F-4D97-AF65-F5344CB8AC3E}">
        <p14:creationId xmlns:p14="http://schemas.microsoft.com/office/powerpoint/2010/main" val="722139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6742" y="120580"/>
            <a:ext cx="7490615" cy="6169686"/>
          </a:xfrm>
          <a:prstGeom prst="rect">
            <a:avLst/>
          </a:prstGeom>
        </p:spPr>
      </p:pic>
    </p:spTree>
    <p:extLst>
      <p:ext uri="{BB962C8B-B14F-4D97-AF65-F5344CB8AC3E}">
        <p14:creationId xmlns:p14="http://schemas.microsoft.com/office/powerpoint/2010/main" val="580756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270738"/>
            <a:ext cx="9144000" cy="454565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161" y="118147"/>
            <a:ext cx="1513839" cy="883073"/>
          </a:xfrm>
          <a:prstGeom prst="rect">
            <a:avLst/>
          </a:prstGeom>
        </p:spPr>
      </p:pic>
    </p:spTree>
    <p:extLst>
      <p:ext uri="{BB962C8B-B14F-4D97-AF65-F5344CB8AC3E}">
        <p14:creationId xmlns:p14="http://schemas.microsoft.com/office/powerpoint/2010/main" val="3980065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6"/>
            <a:ext cx="7017266" cy="990600"/>
          </a:xfrm>
          <a:noFill/>
        </p:spPr>
        <p:txBody>
          <a:bodyPr>
            <a:noAutofit/>
          </a:bodyPr>
          <a:lstStyle/>
          <a:p>
            <a:pPr algn="l"/>
            <a:r>
              <a:rPr lang="en-US" sz="3000" dirty="0">
                <a:solidFill>
                  <a:srgbClr val="035F76"/>
                </a:solidFill>
                <a:cs typeface="Franklin Gothic Book"/>
              </a:rPr>
              <a:t>Different Solutions</a:t>
            </a:r>
            <a:endParaRPr lang="en-US" sz="3000" dirty="0">
              <a:solidFill>
                <a:srgbClr val="786A65"/>
              </a:solidFill>
              <a:cs typeface="Franklin Gothic Book"/>
            </a:endParaRPr>
          </a:p>
        </p:txBody>
      </p:sp>
      <p:sp>
        <p:nvSpPr>
          <p:cNvPr id="12" name="TextBox 11"/>
          <p:cNvSpPr txBox="1"/>
          <p:nvPr/>
        </p:nvSpPr>
        <p:spPr>
          <a:xfrm>
            <a:off x="3708400" y="2794000"/>
            <a:ext cx="184666" cy="369332"/>
          </a:xfrm>
          <a:prstGeom prst="rect">
            <a:avLst/>
          </a:prstGeom>
          <a:noFill/>
        </p:spPr>
        <p:txBody>
          <a:bodyPr wrap="none" rtlCol="0">
            <a:spAutoFit/>
          </a:bodyPr>
          <a:lstStyle/>
          <a:p>
            <a:endParaRPr lang="en-US" dirty="0"/>
          </a:p>
        </p:txBody>
      </p:sp>
      <p:sp>
        <p:nvSpPr>
          <p:cNvPr id="43" name="TextBox 42"/>
          <p:cNvSpPr txBox="1"/>
          <p:nvPr/>
        </p:nvSpPr>
        <p:spPr>
          <a:xfrm>
            <a:off x="311666" y="1650465"/>
            <a:ext cx="7714734" cy="3046988"/>
          </a:xfrm>
          <a:prstGeom prst="rect">
            <a:avLst/>
          </a:prstGeom>
          <a:noFill/>
        </p:spPr>
        <p:txBody>
          <a:bodyPr wrap="square" rtlCol="0">
            <a:spAutoFit/>
          </a:bodyPr>
          <a:lstStyle/>
          <a:p>
            <a:pPr marL="457200" indent="-457200">
              <a:buClr>
                <a:schemeClr val="accent1"/>
              </a:buClr>
              <a:buFont typeface="Arial" panose="020B0604020202020204" pitchFamily="34" charset="0"/>
              <a:buChar char="•"/>
            </a:pPr>
            <a:r>
              <a:rPr lang="en-US" sz="2400" dirty="0">
                <a:latin typeface="Franklin Gothic Book" panose="020B0503020102020204" pitchFamily="34" charset="0"/>
                <a:cs typeface="Franklin Gothic Book"/>
              </a:rPr>
              <a:t>Balancing content with action</a:t>
            </a:r>
          </a:p>
          <a:p>
            <a:pPr marL="457200" indent="-457200">
              <a:buClr>
                <a:schemeClr val="accent1"/>
              </a:buClr>
              <a:buFont typeface="Arial" panose="020B0604020202020204" pitchFamily="34" charset="0"/>
              <a:buChar char="•"/>
            </a:pPr>
            <a:r>
              <a:rPr lang="en-US" sz="2400" dirty="0">
                <a:latin typeface="Franklin Gothic Book" panose="020B0503020102020204" pitchFamily="34" charset="0"/>
                <a:cs typeface="Franklin Gothic Book"/>
              </a:rPr>
              <a:t>Action civics education</a:t>
            </a:r>
          </a:p>
          <a:p>
            <a:pPr marL="457200" indent="-457200">
              <a:buClr>
                <a:schemeClr val="accent1"/>
              </a:buClr>
              <a:buFont typeface="Arial" panose="020B0604020202020204" pitchFamily="34" charset="0"/>
              <a:buChar char="•"/>
            </a:pPr>
            <a:r>
              <a:rPr lang="en-US" sz="2400" dirty="0">
                <a:latin typeface="Franklin Gothic Book" panose="020B0503020102020204" pitchFamily="34" charset="0"/>
                <a:cs typeface="Franklin Gothic Book"/>
              </a:rPr>
              <a:t>Policy solutions</a:t>
            </a:r>
          </a:p>
          <a:p>
            <a:pPr marL="914400" lvl="1" indent="-457200">
              <a:buClr>
                <a:schemeClr val="accent1"/>
              </a:buClr>
              <a:buFont typeface="Arial" panose="020B0604020202020204" pitchFamily="34" charset="0"/>
              <a:buChar char="•"/>
            </a:pPr>
            <a:r>
              <a:rPr lang="en-US" sz="2400" dirty="0">
                <a:latin typeface="Franklin Gothic Book" panose="020B0503020102020204" pitchFamily="34" charset="0"/>
                <a:cs typeface="Franklin Gothic Book"/>
              </a:rPr>
              <a:t>Vote16</a:t>
            </a:r>
          </a:p>
          <a:p>
            <a:pPr marL="914400" lvl="1" indent="-457200">
              <a:buClr>
                <a:schemeClr val="accent1"/>
              </a:buClr>
              <a:buFont typeface="Arial" panose="020B0604020202020204" pitchFamily="34" charset="0"/>
              <a:buChar char="•"/>
            </a:pPr>
            <a:r>
              <a:rPr lang="en-US" sz="2400" dirty="0">
                <a:latin typeface="Franklin Gothic Book" panose="020B0503020102020204" pitchFamily="34" charset="0"/>
                <a:cs typeface="Franklin Gothic Book"/>
              </a:rPr>
              <a:t>Encouraging youth vote</a:t>
            </a:r>
          </a:p>
          <a:p>
            <a:pPr marL="914400" lvl="1" indent="-457200">
              <a:buClr>
                <a:schemeClr val="accent1"/>
              </a:buClr>
              <a:buFont typeface="Arial" panose="020B0604020202020204" pitchFamily="34" charset="0"/>
              <a:buChar char="•"/>
            </a:pPr>
            <a:r>
              <a:rPr lang="en-US" sz="2400" dirty="0">
                <a:latin typeface="Franklin Gothic Book" panose="020B0503020102020204" pitchFamily="34" charset="0"/>
                <a:cs typeface="Franklin Gothic Book"/>
              </a:rPr>
              <a:t>State civics education legislation</a:t>
            </a:r>
          </a:p>
          <a:p>
            <a:pPr marL="457200" indent="-457200">
              <a:buClr>
                <a:schemeClr val="accent1"/>
              </a:buClr>
              <a:buFont typeface="Arial" panose="020B0604020202020204" pitchFamily="34" charset="0"/>
              <a:buChar char="•"/>
            </a:pPr>
            <a:r>
              <a:rPr lang="en-US" sz="2400" dirty="0">
                <a:latin typeface="Franklin Gothic Book" panose="020B0503020102020204" pitchFamily="34" charset="0"/>
                <a:cs typeface="Franklin Gothic Book"/>
              </a:rPr>
              <a:t>Youth organizing</a:t>
            </a:r>
          </a:p>
          <a:p>
            <a:pPr marL="342900" indent="-342900">
              <a:buClr>
                <a:schemeClr val="accent1"/>
              </a:buClr>
              <a:buFont typeface="Arial" panose="020B0604020202020204" pitchFamily="34" charset="0"/>
              <a:buChar char="•"/>
            </a:pPr>
            <a:r>
              <a:rPr lang="en-US" sz="2400" dirty="0">
                <a:latin typeface="Franklin Gothic Book" panose="020B0503020102020204" pitchFamily="34" charset="0"/>
                <a:cs typeface="Franklin Gothic Book"/>
              </a:rPr>
              <a:t>At all efforts, keeping youth front and center</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161" y="118147"/>
            <a:ext cx="1513839" cy="883073"/>
          </a:xfrm>
          <a:prstGeom prst="rect">
            <a:avLst/>
          </a:prstGeom>
        </p:spPr>
      </p:pic>
    </p:spTree>
    <p:extLst>
      <p:ext uri="{BB962C8B-B14F-4D97-AF65-F5344CB8AC3E}">
        <p14:creationId xmlns:p14="http://schemas.microsoft.com/office/powerpoint/2010/main" val="1464315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708400" y="2794000"/>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3"/>
          <a:stretch>
            <a:fillRect/>
          </a:stretch>
        </p:blipFill>
        <p:spPr>
          <a:xfrm>
            <a:off x="0" y="130628"/>
            <a:ext cx="9144000" cy="6138899"/>
          </a:xfrm>
          <a:prstGeom prst="rect">
            <a:avLst/>
          </a:prstGeom>
        </p:spPr>
      </p:pic>
    </p:spTree>
    <p:extLst>
      <p:ext uri="{BB962C8B-B14F-4D97-AF65-F5344CB8AC3E}">
        <p14:creationId xmlns:p14="http://schemas.microsoft.com/office/powerpoint/2010/main" val="515108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4484182"/>
            <a:ext cx="8305800" cy="1754327"/>
          </a:xfrm>
          <a:prstGeom prst="rect">
            <a:avLst/>
          </a:prstGeom>
          <a:noFill/>
        </p:spPr>
        <p:txBody>
          <a:bodyPr wrap="square" rtlCol="0">
            <a:spAutoFit/>
          </a:bodyPr>
          <a:lstStyle/>
          <a:p>
            <a:pPr algn="ctr"/>
            <a:r>
              <a:rPr lang="en-US" i="1" dirty="0">
                <a:latin typeface="Franklin Gothic Book"/>
                <a:cs typeface="Franklin Gothic Book"/>
              </a:rPr>
              <a:t>“Being as young as I am, I’ve been told that I don’t really have a place in politics, that my voice is insignificant, that no one would ever listen. Oh, the lies they’ve told me. Truth be told, my voice matters, it matters a lot, and because of Generation Citizen I’ve had the opportunity to not only voice my opinion, but to have it heard.”</a:t>
            </a:r>
            <a:endParaRPr lang="en-US" b="1" i="1" dirty="0">
              <a:solidFill>
                <a:srgbClr val="C00000"/>
              </a:solidFill>
              <a:latin typeface="Franklin Gothic Book"/>
              <a:cs typeface="Franklin Gothic Book"/>
            </a:endParaRPr>
          </a:p>
          <a:p>
            <a:pPr algn="ctr"/>
            <a:r>
              <a:rPr lang="en-US" dirty="0" err="1">
                <a:solidFill>
                  <a:srgbClr val="035F76"/>
                </a:solidFill>
                <a:latin typeface="Franklin Gothic Book"/>
                <a:cs typeface="Franklin Gothic Book"/>
              </a:rPr>
              <a:t>Miaija</a:t>
            </a:r>
            <a:r>
              <a:rPr lang="en-US" dirty="0">
                <a:solidFill>
                  <a:srgbClr val="035F76"/>
                </a:solidFill>
                <a:latin typeface="Franklin Gothic Book"/>
                <a:cs typeface="Franklin Gothic Book"/>
              </a:rPr>
              <a:t> </a:t>
            </a:r>
            <a:r>
              <a:rPr lang="en-US" dirty="0" err="1">
                <a:solidFill>
                  <a:srgbClr val="035F76"/>
                </a:solidFill>
                <a:latin typeface="Franklin Gothic Book"/>
                <a:cs typeface="Franklin Gothic Book"/>
              </a:rPr>
              <a:t>Jawara</a:t>
            </a:r>
            <a:r>
              <a:rPr lang="en-US" dirty="0">
                <a:solidFill>
                  <a:srgbClr val="035F76"/>
                </a:solidFill>
                <a:latin typeface="Franklin Gothic Book"/>
                <a:cs typeface="Franklin Gothic Book"/>
              </a:rPr>
              <a:t>, Former GC student at A. Phillip Randolph Campus High School in Harlem, New York and Community Change Fellow alumnus</a:t>
            </a: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22304" t="3306" b="27001"/>
          <a:stretch/>
        </p:blipFill>
        <p:spPr>
          <a:xfrm>
            <a:off x="1847777" y="651353"/>
            <a:ext cx="5448446" cy="3698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1290" y="143324"/>
            <a:ext cx="1932709" cy="1127414"/>
          </a:xfrm>
          <a:prstGeom prst="rect">
            <a:avLst/>
          </a:prstGeom>
        </p:spPr>
      </p:pic>
    </p:spTree>
    <p:extLst>
      <p:ext uri="{BB962C8B-B14F-4D97-AF65-F5344CB8AC3E}">
        <p14:creationId xmlns:p14="http://schemas.microsoft.com/office/powerpoint/2010/main" val="4106394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5880" y="702080"/>
            <a:ext cx="6269488" cy="1774797"/>
          </a:xfrm>
        </p:spPr>
        <p:txBody>
          <a:bodyPr>
            <a:normAutofit/>
          </a:bodyPr>
          <a:lstStyle/>
          <a:p>
            <a:r>
              <a:rPr lang="en-US" sz="4000" dirty="0"/>
              <a:t>Action</a:t>
            </a:r>
            <a:r>
              <a:rPr lang="en-US" sz="4800" dirty="0"/>
              <a:t> </a:t>
            </a:r>
            <a:r>
              <a:rPr lang="en-US" sz="4000" dirty="0"/>
              <a:t>Civics</a:t>
            </a:r>
            <a:r>
              <a:rPr lang="en-US" sz="4800" dirty="0"/>
              <a:t> </a:t>
            </a:r>
            <a:br>
              <a:rPr lang="en-US" sz="4800" dirty="0"/>
            </a:br>
            <a:endParaRPr lang="en-US" sz="4800" dirty="0"/>
          </a:p>
        </p:txBody>
      </p:sp>
      <p:sp>
        <p:nvSpPr>
          <p:cNvPr id="3" name="Subtitle 2"/>
          <p:cNvSpPr>
            <a:spLocks noGrp="1"/>
          </p:cNvSpPr>
          <p:nvPr>
            <p:ph type="subTitle" idx="1"/>
          </p:nvPr>
        </p:nvSpPr>
        <p:spPr>
          <a:xfrm>
            <a:off x="380999" y="4676357"/>
            <a:ext cx="8382000" cy="1295400"/>
          </a:xfrm>
        </p:spPr>
        <p:txBody>
          <a:bodyPr>
            <a:noAutofit/>
          </a:bodyPr>
          <a:lstStyle/>
          <a:p>
            <a:r>
              <a:rPr lang="en-US" sz="3000" dirty="0">
                <a:solidFill>
                  <a:schemeClr val="tx2"/>
                </a:solidFill>
              </a:rPr>
              <a:t>Brian Brady and </a:t>
            </a:r>
            <a:r>
              <a:rPr lang="en-US" sz="3000" dirty="0" err="1">
                <a:solidFill>
                  <a:schemeClr val="tx2"/>
                </a:solidFill>
              </a:rPr>
              <a:t>Stormie</a:t>
            </a:r>
            <a:r>
              <a:rPr lang="en-US" sz="3000" dirty="0">
                <a:solidFill>
                  <a:schemeClr val="tx2"/>
                </a:solidFill>
              </a:rPr>
              <a:t> McNeal </a:t>
            </a:r>
          </a:p>
          <a:p>
            <a:endParaRPr lang="en-US" sz="2400" b="1" dirty="0">
              <a:solidFill>
                <a:schemeClr val="tx2"/>
              </a:solidFill>
            </a:endParaRPr>
          </a:p>
          <a:p>
            <a:r>
              <a:rPr lang="en-US" sz="2400" b="1" i="1" dirty="0">
                <a:solidFill>
                  <a:schemeClr val="tx2"/>
                </a:solidFill>
              </a:rPr>
              <a:t>Democracy is a Verb!</a:t>
            </a:r>
          </a:p>
        </p:txBody>
      </p:sp>
      <p:pic>
        <p:nvPicPr>
          <p:cNvPr id="4" name="Picture 12" descr="Image result for mikva challe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1958" y="2476877"/>
            <a:ext cx="1720083" cy="172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04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kva\Downloads\DSC_02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244"/>
          <a:stretch/>
        </p:blipFill>
        <p:spPr bwMode="auto">
          <a:xfrm>
            <a:off x="0" y="118422"/>
            <a:ext cx="9144000" cy="61579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Image result for mikva challe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3835" y="5376424"/>
            <a:ext cx="900165" cy="90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455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a:latin typeface="Franklin Gothic Book" panose="020B0503020102020204" pitchFamily="34" charset="0"/>
              </a:rPr>
              <a:t>Why We Need to Provide Quality Civic Learning for All</a:t>
            </a:r>
          </a:p>
        </p:txBody>
      </p:sp>
      <p:sp>
        <p:nvSpPr>
          <p:cNvPr id="3" name="Subtitle 2"/>
          <p:cNvSpPr>
            <a:spLocks noGrp="1"/>
          </p:cNvSpPr>
          <p:nvPr>
            <p:ph type="subTitle" idx="1"/>
          </p:nvPr>
        </p:nvSpPr>
        <p:spPr>
          <a:xfrm>
            <a:off x="1153051" y="4062943"/>
            <a:ext cx="6858000" cy="1655762"/>
          </a:xfrm>
        </p:spPr>
        <p:txBody>
          <a:bodyPr>
            <a:normAutofit/>
          </a:bodyPr>
          <a:lstStyle/>
          <a:p>
            <a:r>
              <a:rPr lang="en-US" sz="3000" dirty="0">
                <a:solidFill>
                  <a:schemeClr val="tx2"/>
                </a:solidFill>
                <a:latin typeface="Franklin Gothic Book" panose="020B0503020102020204" pitchFamily="34" charset="0"/>
                <a:cs typeface="Arial" panose="020B0604020202020204" pitchFamily="34" charset="0"/>
              </a:rPr>
              <a:t>Kei Kawashima-Ginsberg</a:t>
            </a:r>
          </a:p>
        </p:txBody>
      </p:sp>
      <p:pic>
        <p:nvPicPr>
          <p:cNvPr id="4" name="Picture 2" descr="https://adpaascu.files.wordpress.com/2014/03/circle-logo-4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5255" y="4674574"/>
            <a:ext cx="1513490" cy="43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975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Why Action Civics?</a:t>
            </a:r>
          </a:p>
        </p:txBody>
      </p:sp>
      <p:sp>
        <p:nvSpPr>
          <p:cNvPr id="3" name="Content Placeholder 2"/>
          <p:cNvSpPr>
            <a:spLocks noGrp="1"/>
          </p:cNvSpPr>
          <p:nvPr>
            <p:ph idx="1"/>
          </p:nvPr>
        </p:nvSpPr>
        <p:spPr/>
        <p:txBody>
          <a:bodyPr>
            <a:noAutofit/>
          </a:bodyPr>
          <a:lstStyle/>
          <a:p>
            <a:pPr marL="0" indent="0">
              <a:buNone/>
            </a:pPr>
            <a:r>
              <a:rPr lang="en-US" sz="2400" dirty="0"/>
              <a:t>Being an effective global citizen in 2017 requires:</a:t>
            </a:r>
          </a:p>
          <a:p>
            <a:pPr>
              <a:buClr>
                <a:schemeClr val="accent2"/>
              </a:buClr>
              <a:buFont typeface="Wingdings" charset="2"/>
              <a:buChar char="§"/>
            </a:pPr>
            <a:r>
              <a:rPr lang="en-US" sz="2400" dirty="0"/>
              <a:t>Civic skills </a:t>
            </a:r>
          </a:p>
          <a:p>
            <a:pPr>
              <a:buClr>
                <a:schemeClr val="accent2"/>
              </a:buClr>
              <a:buFont typeface="Wingdings" charset="2"/>
              <a:buChar char="§"/>
            </a:pPr>
            <a:r>
              <a:rPr lang="en-US" sz="2400" dirty="0"/>
              <a:t>Civic agency </a:t>
            </a:r>
          </a:p>
          <a:p>
            <a:pPr>
              <a:buClr>
                <a:schemeClr val="accent2"/>
              </a:buClr>
              <a:buFont typeface="Wingdings" charset="2"/>
              <a:buChar char="§"/>
            </a:pPr>
            <a:r>
              <a:rPr lang="en-US" sz="2400" dirty="0"/>
              <a:t>Civic knowledge</a:t>
            </a:r>
          </a:p>
          <a:p>
            <a:pPr>
              <a:buClr>
                <a:schemeClr val="accent2"/>
              </a:buClr>
              <a:buFont typeface="Wingdings" charset="2"/>
              <a:buChar char="§"/>
            </a:pPr>
            <a:r>
              <a:rPr lang="en-US" sz="2400" dirty="0"/>
              <a:t>Practice  </a:t>
            </a:r>
          </a:p>
          <a:p>
            <a:endParaRPr lang="en-US" sz="2400" dirty="0"/>
          </a:p>
          <a:p>
            <a:pPr marL="0" indent="0">
              <a:buNone/>
            </a:pPr>
            <a:r>
              <a:rPr lang="en-US" sz="2400" dirty="0"/>
              <a:t>Traditional civics instruction often fails to inspire and develop real world civic skills.  </a:t>
            </a:r>
          </a:p>
        </p:txBody>
      </p:sp>
      <p:pic>
        <p:nvPicPr>
          <p:cNvPr id="5" name="Picture 12" descr="Image result for mikva challe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3835" y="5376424"/>
            <a:ext cx="900165" cy="90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457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en-US" sz="3000" dirty="0"/>
              <a:t>Young People Losing Faith in Government and Democratic Process</a:t>
            </a:r>
          </a:p>
        </p:txBody>
      </p:sp>
      <p:sp>
        <p:nvSpPr>
          <p:cNvPr id="3" name="Content Placeholder 2"/>
          <p:cNvSpPr>
            <a:spLocks noGrp="1"/>
          </p:cNvSpPr>
          <p:nvPr>
            <p:ph idx="1"/>
          </p:nvPr>
        </p:nvSpPr>
        <p:spPr>
          <a:xfrm>
            <a:off x="457200" y="1752601"/>
            <a:ext cx="8229600" cy="3276600"/>
          </a:xfrm>
        </p:spPr>
        <p:txBody>
          <a:bodyPr>
            <a:normAutofit/>
          </a:bodyPr>
          <a:lstStyle/>
          <a:p>
            <a:r>
              <a:rPr lang="en-US" sz="2400" dirty="0">
                <a:solidFill>
                  <a:srgbClr val="C00000"/>
                </a:solidFill>
              </a:rPr>
              <a:t>20% </a:t>
            </a:r>
            <a:r>
              <a:rPr lang="en-US" sz="2400" dirty="0">
                <a:solidFill>
                  <a:srgbClr val="000000"/>
                </a:solidFill>
              </a:rPr>
              <a:t>of 18-29 year olds </a:t>
            </a:r>
            <a:r>
              <a:rPr lang="en-US" sz="2400" dirty="0"/>
              <a:t>voted in 2014 election</a:t>
            </a:r>
          </a:p>
          <a:p>
            <a:r>
              <a:rPr lang="en-US" sz="2400" dirty="0">
                <a:solidFill>
                  <a:srgbClr val="C00000"/>
                </a:solidFill>
              </a:rPr>
              <a:t>50% </a:t>
            </a:r>
            <a:r>
              <a:rPr lang="en-US" sz="2400" dirty="0"/>
              <a:t>of young people believe the justice system is racially and ethnically biased</a:t>
            </a:r>
          </a:p>
          <a:p>
            <a:r>
              <a:rPr lang="en-US" sz="2400" dirty="0">
                <a:solidFill>
                  <a:srgbClr val="C00000"/>
                </a:solidFill>
              </a:rPr>
              <a:t>66% </a:t>
            </a:r>
            <a:r>
              <a:rPr lang="en-US" sz="2400" dirty="0"/>
              <a:t>of African American youth have little or no confidence in the police</a:t>
            </a:r>
            <a:endParaRPr lang="en-US" sz="2400" dirty="0">
              <a:solidFill>
                <a:schemeClr val="accent2"/>
              </a:solidFill>
            </a:endParaRPr>
          </a:p>
          <a:p>
            <a:r>
              <a:rPr lang="en-US" sz="2400" i="1" dirty="0">
                <a:solidFill>
                  <a:srgbClr val="C00000"/>
                </a:solidFill>
              </a:rPr>
              <a:t>Action Civics for Some </a:t>
            </a:r>
            <a:r>
              <a:rPr lang="en-US" sz="2400" dirty="0"/>
              <a:t>– Research shows that quality civic learning opportunities are not provided equally to low income students and youth of color</a:t>
            </a:r>
          </a:p>
        </p:txBody>
      </p:sp>
      <p:pic>
        <p:nvPicPr>
          <p:cNvPr id="5" name="Picture 12" descr="Image result for mikva challe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3835" y="5376424"/>
            <a:ext cx="900165" cy="90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686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957" y="528638"/>
            <a:ext cx="8229600" cy="106362"/>
          </a:xfrm>
        </p:spPr>
        <p:txBody>
          <a:bodyPr>
            <a:noAutofit/>
          </a:bodyPr>
          <a:lstStyle/>
          <a:p>
            <a:r>
              <a:rPr lang="en-US" sz="3000" dirty="0"/>
              <a:t>What is Action Civics?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31863800"/>
              </p:ext>
            </p:extLst>
          </p:nvPr>
        </p:nvGraphicFramePr>
        <p:xfrm>
          <a:off x="599440" y="976573"/>
          <a:ext cx="7786635" cy="5219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12" descr="Image result for mikva challen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3835" y="5376424"/>
            <a:ext cx="900165" cy="90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231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descr="C:\Users\mikva\Downloads\IMG_9735.JPG"/>
          <p:cNvPicPr>
            <a:picLocks noChangeAspect="1" noChangeArrowheads="1"/>
          </p:cNvPicPr>
          <p:nvPr/>
        </p:nvPicPr>
        <p:blipFill rotWithShape="1">
          <a:blip r:embed="rId2">
            <a:extLst>
              <a:ext uri="{28A0092B-C50C-407E-A947-70E740481C1C}">
                <a14:useLocalDpi xmlns:a14="http://schemas.microsoft.com/office/drawing/2010/main" val="0"/>
              </a:ext>
            </a:extLst>
          </a:blip>
          <a:srcRect t="10148"/>
          <a:stretch/>
        </p:blipFill>
        <p:spPr bwMode="auto">
          <a:xfrm>
            <a:off x="0" y="132080"/>
            <a:ext cx="9144000" cy="6162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591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err="1"/>
              <a:t>Mikva’s</a:t>
            </a:r>
            <a:r>
              <a:rPr lang="en-US" sz="3000" dirty="0"/>
              <a:t> Comprehensive Framework for Action Civics</a:t>
            </a:r>
          </a:p>
        </p:txBody>
      </p:sp>
      <p:sp>
        <p:nvSpPr>
          <p:cNvPr id="3" name="Content Placeholder 2"/>
          <p:cNvSpPr>
            <a:spLocks noGrp="1"/>
          </p:cNvSpPr>
          <p:nvPr>
            <p:ph idx="1"/>
          </p:nvPr>
        </p:nvSpPr>
        <p:spPr/>
        <p:txBody>
          <a:bodyPr>
            <a:normAutofit/>
          </a:bodyPr>
          <a:lstStyle/>
          <a:p>
            <a:pPr lvl="1">
              <a:buClr>
                <a:schemeClr val="accent1"/>
              </a:buClr>
            </a:pPr>
            <a:r>
              <a:rPr lang="en-US" sz="2800" dirty="0"/>
              <a:t>Elections in Action program </a:t>
            </a:r>
          </a:p>
          <a:p>
            <a:pPr lvl="1">
              <a:buClr>
                <a:schemeClr val="accent1"/>
              </a:buClr>
            </a:pPr>
            <a:r>
              <a:rPr lang="en-US" sz="2800" dirty="0"/>
              <a:t>Youth Policymaking councils </a:t>
            </a:r>
          </a:p>
          <a:p>
            <a:pPr lvl="1">
              <a:buClr>
                <a:schemeClr val="accent1"/>
              </a:buClr>
            </a:pPr>
            <a:r>
              <a:rPr lang="en-US" sz="2800" dirty="0"/>
              <a:t>Issues to Action classrooms/after school clubs</a:t>
            </a:r>
          </a:p>
          <a:p>
            <a:pPr lvl="1">
              <a:buClr>
                <a:schemeClr val="accent1"/>
              </a:buClr>
            </a:pPr>
            <a:r>
              <a:rPr lang="en-US" sz="2800" dirty="0"/>
              <a:t>Action civics training and coaching for teachers </a:t>
            </a:r>
          </a:p>
          <a:p>
            <a:pPr lvl="1">
              <a:buClr>
                <a:schemeClr val="accent1"/>
              </a:buClr>
            </a:pPr>
            <a:r>
              <a:rPr lang="en-US" sz="2800" dirty="0"/>
              <a:t>Quality action civics curriculum in Activism, News Literacy and Elections</a:t>
            </a:r>
          </a:p>
          <a:p>
            <a:pPr marL="457200" lvl="1" indent="0">
              <a:buClr>
                <a:schemeClr val="accent1"/>
              </a:buClr>
              <a:buNone/>
            </a:pPr>
            <a:endParaRPr lang="en-US" dirty="0"/>
          </a:p>
        </p:txBody>
      </p:sp>
      <p:pic>
        <p:nvPicPr>
          <p:cNvPr id="4" name="Picture 12" descr="Image result for mikva challe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3835" y="5376424"/>
            <a:ext cx="900165" cy="90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527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090" y="-53181"/>
            <a:ext cx="7886700" cy="1325563"/>
          </a:xfrm>
        </p:spPr>
        <p:txBody>
          <a:bodyPr>
            <a:normAutofit/>
          </a:bodyPr>
          <a:lstStyle/>
          <a:p>
            <a:r>
              <a:rPr lang="en-US" sz="3000" dirty="0"/>
              <a:t>Issues to Action Process</a:t>
            </a:r>
          </a:p>
        </p:txBody>
      </p:sp>
      <p:grpSp>
        <p:nvGrpSpPr>
          <p:cNvPr id="7" name="Group 6"/>
          <p:cNvGrpSpPr/>
          <p:nvPr/>
        </p:nvGrpSpPr>
        <p:grpSpPr>
          <a:xfrm>
            <a:off x="1981200" y="1290320"/>
            <a:ext cx="5257800" cy="4953000"/>
            <a:chOff x="1981200" y="1600200"/>
            <a:chExt cx="5257800" cy="4953000"/>
          </a:xfrm>
        </p:grpSpPr>
        <p:sp>
          <p:nvSpPr>
            <p:cNvPr id="8" name="Oval 7"/>
            <p:cNvSpPr/>
            <p:nvPr/>
          </p:nvSpPr>
          <p:spPr>
            <a:xfrm>
              <a:off x="2286000" y="1600200"/>
              <a:ext cx="4572000" cy="4572000"/>
            </a:xfrm>
            <a:prstGeom prst="ellipse">
              <a:avLst/>
            </a:prstGeom>
            <a:noFill/>
            <a:ln w="254000" cap="flat" cmpd="sng" algn="ctr">
              <a:solidFill>
                <a:srgbClr val="6195C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cxnSp>
          <p:nvCxnSpPr>
            <p:cNvPr id="9" name="Straight Arrow Connector 8"/>
            <p:cNvCxnSpPr>
              <a:endCxn id="20" idx="0"/>
            </p:cNvCxnSpPr>
            <p:nvPr/>
          </p:nvCxnSpPr>
          <p:spPr>
            <a:xfrm rot="5400000">
              <a:off x="4156710" y="2640330"/>
              <a:ext cx="883920" cy="22860"/>
            </a:xfrm>
            <a:prstGeom prst="straightConnector1">
              <a:avLst/>
            </a:prstGeom>
            <a:ln w="25400" cap="flat" cmpd="sng" algn="ctr">
              <a:solidFill>
                <a:schemeClr val="tx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5257800" y="3200400"/>
              <a:ext cx="519450" cy="304800"/>
            </a:xfrm>
            <a:prstGeom prst="straightConnector1">
              <a:avLst/>
            </a:prstGeom>
            <a:ln w="25400" cap="flat" cmpd="sng" algn="ctr">
              <a:solidFill>
                <a:schemeClr val="tx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5257802" y="4267200"/>
              <a:ext cx="761999" cy="457201"/>
            </a:xfrm>
            <a:prstGeom prst="straightConnector1">
              <a:avLst/>
            </a:prstGeom>
            <a:ln w="25400" cap="flat" cmpd="sng" algn="ctr">
              <a:solidFill>
                <a:schemeClr val="tx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572000" y="4654801"/>
              <a:ext cx="794" cy="983999"/>
            </a:xfrm>
            <a:prstGeom prst="straightConnector1">
              <a:avLst/>
            </a:prstGeom>
            <a:ln w="25400" cap="flat" cmpd="sng" algn="ctr">
              <a:solidFill>
                <a:schemeClr val="tx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200400" y="4191000"/>
              <a:ext cx="685800" cy="533400"/>
            </a:xfrm>
            <a:prstGeom prst="straightConnector1">
              <a:avLst/>
            </a:prstGeom>
            <a:ln w="25400" cap="flat" cmpd="sng" algn="ctr">
              <a:solidFill>
                <a:schemeClr val="tx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124200" y="3124200"/>
              <a:ext cx="762000" cy="381000"/>
            </a:xfrm>
            <a:prstGeom prst="straightConnector1">
              <a:avLst/>
            </a:prstGeom>
            <a:ln w="25400" cap="flat" cmpd="sng" algn="ctr">
              <a:solidFill>
                <a:schemeClr val="tx1"/>
              </a:solidFill>
              <a:prstDash val="solid"/>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715000" y="2362200"/>
              <a:ext cx="1447800" cy="990600"/>
            </a:xfrm>
            <a:prstGeom prst="roundRect">
              <a:avLst/>
            </a:prstGeom>
            <a:solidFill>
              <a:schemeClr val="bg1"/>
            </a:solidFill>
            <a:ln w="190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a:ea typeface="+mn-ea"/>
                  <a:cs typeface="+mn-cs"/>
                </a:rPr>
                <a:t>2. Identify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a:ea typeface="+mn-ea"/>
                  <a:cs typeface="+mn-cs"/>
                </a:rPr>
                <a:t>Issues</a:t>
              </a:r>
            </a:p>
          </p:txBody>
        </p:sp>
        <p:sp>
          <p:nvSpPr>
            <p:cNvPr id="16" name="Rounded Rectangle 15"/>
            <p:cNvSpPr/>
            <p:nvPr/>
          </p:nvSpPr>
          <p:spPr>
            <a:xfrm>
              <a:off x="5791200" y="4495800"/>
              <a:ext cx="1447800" cy="990600"/>
            </a:xfrm>
            <a:prstGeom prst="roundRect">
              <a:avLst/>
            </a:prstGeom>
            <a:solidFill>
              <a:schemeClr val="bg1"/>
            </a:solidFill>
            <a:ln w="190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a:ea typeface="+mn-ea"/>
                  <a:cs typeface="+mn-cs"/>
                </a:rPr>
                <a:t>3. Conduct Research</a:t>
              </a:r>
            </a:p>
          </p:txBody>
        </p:sp>
        <p:sp>
          <p:nvSpPr>
            <p:cNvPr id="17" name="Rounded Rectangle 16"/>
            <p:cNvSpPr/>
            <p:nvPr/>
          </p:nvSpPr>
          <p:spPr>
            <a:xfrm>
              <a:off x="3886200" y="5562600"/>
              <a:ext cx="1447800" cy="990600"/>
            </a:xfrm>
            <a:prstGeom prst="roundRect">
              <a:avLst/>
            </a:prstGeom>
            <a:solidFill>
              <a:schemeClr val="bg1"/>
            </a:solidFill>
            <a:ln w="190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a:ea typeface="+mn-ea"/>
                  <a:cs typeface="+mn-cs"/>
                </a:rPr>
                <a:t>4. Analyze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a:ea typeface="+mn-ea"/>
                  <a:cs typeface="+mn-cs"/>
                </a:rPr>
                <a:t>Power</a:t>
              </a:r>
            </a:p>
          </p:txBody>
        </p:sp>
        <p:sp>
          <p:nvSpPr>
            <p:cNvPr id="18" name="Rounded Rectangle 17"/>
            <p:cNvSpPr/>
            <p:nvPr/>
          </p:nvSpPr>
          <p:spPr>
            <a:xfrm>
              <a:off x="1981200" y="4495800"/>
              <a:ext cx="1447800" cy="990600"/>
            </a:xfrm>
            <a:prstGeom prst="roundRect">
              <a:avLst/>
            </a:prstGeom>
            <a:solidFill>
              <a:schemeClr val="bg1"/>
            </a:solidFill>
            <a:ln w="190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a:ea typeface="+mn-ea"/>
                  <a:cs typeface="+mn-cs"/>
                </a:rPr>
                <a:t>5. Develop Strategies</a:t>
              </a:r>
            </a:p>
          </p:txBody>
        </p:sp>
        <p:sp>
          <p:nvSpPr>
            <p:cNvPr id="19" name="Rounded Rectangle 18"/>
            <p:cNvSpPr/>
            <p:nvPr/>
          </p:nvSpPr>
          <p:spPr>
            <a:xfrm>
              <a:off x="1981200" y="2362200"/>
              <a:ext cx="1447800" cy="990600"/>
            </a:xfrm>
            <a:prstGeom prst="roundRect">
              <a:avLst/>
            </a:prstGeom>
            <a:solidFill>
              <a:schemeClr val="bg1"/>
            </a:solidFill>
            <a:ln w="190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a:ea typeface="+mn-ea"/>
                  <a:cs typeface="+mn-cs"/>
                </a:rPr>
                <a:t>6. Take Action</a:t>
              </a:r>
            </a:p>
          </p:txBody>
        </p:sp>
        <p:sp>
          <p:nvSpPr>
            <p:cNvPr id="20" name="Oval 19"/>
            <p:cNvSpPr/>
            <p:nvPr/>
          </p:nvSpPr>
          <p:spPr>
            <a:xfrm>
              <a:off x="3810000" y="3093720"/>
              <a:ext cx="1554480" cy="1554480"/>
            </a:xfrm>
            <a:prstGeom prst="ellipse">
              <a:avLst/>
            </a:prstGeom>
            <a:solidFill>
              <a:srgbClr val="C20000"/>
            </a:solidFill>
            <a:ln w="285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Franklin Gothic Book"/>
                  <a:ea typeface="+mn-ea"/>
                  <a:cs typeface="+mn-cs"/>
                </a:rPr>
                <a:t>Reflection</a:t>
              </a:r>
            </a:p>
          </p:txBody>
        </p:sp>
      </p:grpSp>
      <p:sp>
        <p:nvSpPr>
          <p:cNvPr id="21" name="Rounded Rectangle 20"/>
          <p:cNvSpPr/>
          <p:nvPr/>
        </p:nvSpPr>
        <p:spPr>
          <a:xfrm>
            <a:off x="3886200" y="909320"/>
            <a:ext cx="1447800" cy="990600"/>
          </a:xfrm>
          <a:prstGeom prst="roundRect">
            <a:avLst/>
          </a:prstGeom>
          <a:solidFill>
            <a:schemeClr val="bg1"/>
          </a:solidFill>
          <a:ln w="1905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a:ea typeface="+mn-ea"/>
                <a:cs typeface="+mn-cs"/>
              </a:rPr>
              <a:t>1. Examine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a:ea typeface="+mn-ea"/>
                <a:cs typeface="+mn-cs"/>
              </a:rPr>
              <a:t>Community</a:t>
            </a:r>
          </a:p>
        </p:txBody>
      </p:sp>
      <p:sp>
        <p:nvSpPr>
          <p:cNvPr id="22" name="Rectangle 21"/>
          <p:cNvSpPr/>
          <p:nvPr/>
        </p:nvSpPr>
        <p:spPr>
          <a:xfrm>
            <a:off x="0" y="5673189"/>
            <a:ext cx="349073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effectLst/>
                <a:uLnTx/>
                <a:uFillTx/>
                <a:latin typeface="Franklin Gothic Book"/>
                <a:ea typeface="+mn-ea"/>
                <a:cs typeface="+mn-cs"/>
              </a:rPr>
              <a:t>*  Step Zero is Teambuilding and Leadership Development </a:t>
            </a:r>
          </a:p>
        </p:txBody>
      </p:sp>
      <p:pic>
        <p:nvPicPr>
          <p:cNvPr id="23" name="Picture 12" descr="Image result for mikva challe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3835" y="5376424"/>
            <a:ext cx="900165" cy="90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1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555"/>
            <a:ext cx="8229600" cy="944562"/>
          </a:xfrm>
        </p:spPr>
        <p:txBody>
          <a:bodyPr>
            <a:normAutofit/>
          </a:bodyPr>
          <a:lstStyle/>
          <a:p>
            <a:r>
              <a:rPr lang="en-US" sz="3000" dirty="0"/>
              <a:t>Why does Action Civics Work?</a:t>
            </a:r>
          </a:p>
        </p:txBody>
      </p:sp>
      <p:sp>
        <p:nvSpPr>
          <p:cNvPr id="3" name="Content Placeholder 2"/>
          <p:cNvSpPr>
            <a:spLocks noGrp="1"/>
          </p:cNvSpPr>
          <p:nvPr>
            <p:ph idx="1"/>
          </p:nvPr>
        </p:nvSpPr>
        <p:spPr>
          <a:xfrm>
            <a:off x="457200" y="1143000"/>
            <a:ext cx="8229600" cy="3657600"/>
          </a:xfrm>
        </p:spPr>
        <p:txBody>
          <a:bodyPr/>
          <a:lstStyle/>
          <a:p>
            <a:pPr>
              <a:buClr>
                <a:schemeClr val="accent1"/>
              </a:buClr>
            </a:pPr>
            <a:r>
              <a:rPr lang="en-US" sz="2400" dirty="0"/>
              <a:t>Built on strong pedagogical foundation emphasizing project- based learning and real world issues (apprenticeship model)</a:t>
            </a:r>
          </a:p>
          <a:p>
            <a:pPr>
              <a:buClr>
                <a:schemeClr val="accent1"/>
              </a:buClr>
            </a:pPr>
            <a:r>
              <a:rPr lang="en-US" sz="2400" dirty="0"/>
              <a:t>Addresses root problem of civic disengagement: youth’s sense of powerlessness and civic cynicism</a:t>
            </a:r>
          </a:p>
          <a:p>
            <a:pPr>
              <a:buClr>
                <a:schemeClr val="accent1"/>
              </a:buClr>
            </a:pPr>
            <a:r>
              <a:rPr lang="en-US" sz="2400" dirty="0"/>
              <a:t>Respects youth voice and builds youth power</a:t>
            </a:r>
          </a:p>
          <a:p>
            <a:pPr>
              <a:buClr>
                <a:schemeClr val="accent1"/>
              </a:buClr>
            </a:pPr>
            <a:r>
              <a:rPr lang="en-US" sz="2400" dirty="0"/>
              <a:t>Respects teachers and adds value to their work</a:t>
            </a:r>
          </a:p>
          <a:p>
            <a:pPr>
              <a:buClr>
                <a:schemeClr val="accent1"/>
              </a:buClr>
            </a:pPr>
            <a:r>
              <a:rPr lang="en-US" sz="2400" dirty="0"/>
              <a:t>It’s fun and has immediate impacts!</a:t>
            </a:r>
          </a:p>
          <a:p>
            <a:pPr>
              <a:buClr>
                <a:schemeClr val="accent1"/>
              </a:buClr>
            </a:pPr>
            <a:endParaRPr lang="en-US" dirty="0"/>
          </a:p>
          <a:p>
            <a:pPr>
              <a:buClr>
                <a:schemeClr val="accent1"/>
              </a:buClr>
            </a:pPr>
            <a:endParaRPr lang="en-US" dirty="0"/>
          </a:p>
          <a:p>
            <a:pPr>
              <a:buClr>
                <a:schemeClr val="accent1"/>
              </a:buClr>
            </a:pPr>
            <a:endParaRPr lang="en-US" dirty="0"/>
          </a:p>
          <a:p>
            <a:pPr>
              <a:buClr>
                <a:schemeClr val="accent1"/>
              </a:buClr>
            </a:pPr>
            <a:endParaRPr lang="en-US" dirty="0"/>
          </a:p>
        </p:txBody>
      </p:sp>
      <p:pic>
        <p:nvPicPr>
          <p:cNvPr id="4" name="Picture 12" descr="Image result for mikva challe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3835" y="5376424"/>
            <a:ext cx="900165" cy="90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197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618"/>
            <a:ext cx="8229600" cy="838200"/>
          </a:xfrm>
        </p:spPr>
        <p:txBody>
          <a:bodyPr>
            <a:normAutofit/>
          </a:bodyPr>
          <a:lstStyle/>
          <a:p>
            <a:r>
              <a:rPr lang="en-US" sz="3000" dirty="0" err="1"/>
              <a:t>Mikva</a:t>
            </a:r>
            <a:r>
              <a:rPr lang="en-US" sz="3000" dirty="0"/>
              <a:t> Action Civics Impacts</a:t>
            </a:r>
          </a:p>
        </p:txBody>
      </p:sp>
      <p:sp>
        <p:nvSpPr>
          <p:cNvPr id="3" name="Content Placeholder 2"/>
          <p:cNvSpPr>
            <a:spLocks noGrp="1"/>
          </p:cNvSpPr>
          <p:nvPr>
            <p:ph idx="1"/>
          </p:nvPr>
        </p:nvSpPr>
        <p:spPr>
          <a:xfrm>
            <a:off x="457200" y="1219200"/>
            <a:ext cx="8229600" cy="4206240"/>
          </a:xfrm>
        </p:spPr>
        <p:txBody>
          <a:bodyPr>
            <a:normAutofit fontScale="85000" lnSpcReduction="20000"/>
          </a:bodyPr>
          <a:lstStyle/>
          <a:p>
            <a:pPr marL="0" indent="0">
              <a:buNone/>
            </a:pPr>
            <a:r>
              <a:rPr lang="en-US" sz="2300" b="1" dirty="0">
                <a:solidFill>
                  <a:srgbClr val="AE000C"/>
                </a:solidFill>
                <a:cs typeface="Roboto Condensed Light"/>
              </a:rPr>
              <a:t>87% </a:t>
            </a:r>
            <a:r>
              <a:rPr lang="en-US" sz="2300" dirty="0">
                <a:cs typeface="Roboto Condensed Light"/>
              </a:rPr>
              <a:t>of </a:t>
            </a:r>
            <a:r>
              <a:rPr lang="en-US" sz="2300" dirty="0" err="1">
                <a:cs typeface="Roboto Condensed Light"/>
              </a:rPr>
              <a:t>Mikva</a:t>
            </a:r>
            <a:r>
              <a:rPr lang="en-US" sz="2300" dirty="0">
                <a:cs typeface="Roboto Condensed Light"/>
              </a:rPr>
              <a:t> alumni believe they have the power to make a difference on issues that are important to them</a:t>
            </a:r>
          </a:p>
          <a:p>
            <a:pPr marL="0" indent="0">
              <a:buClr>
                <a:srgbClr val="C00000"/>
              </a:buClr>
              <a:buNone/>
            </a:pPr>
            <a:endParaRPr lang="en-US" sz="2300" dirty="0">
              <a:cs typeface="Roboto Condensed Light"/>
            </a:endParaRPr>
          </a:p>
          <a:p>
            <a:pPr marL="0" indent="0">
              <a:buClr>
                <a:srgbClr val="C00000"/>
              </a:buClr>
              <a:buNone/>
            </a:pPr>
            <a:r>
              <a:rPr lang="en-US" sz="2300" dirty="0">
                <a:cs typeface="Roboto Condensed Light"/>
              </a:rPr>
              <a:t>Alumni vote at </a:t>
            </a:r>
            <a:r>
              <a:rPr lang="en-US" sz="2300" b="1" dirty="0">
                <a:solidFill>
                  <a:srgbClr val="C00000"/>
                </a:solidFill>
                <a:cs typeface="Roboto Condensed Light"/>
              </a:rPr>
              <a:t>7 times </a:t>
            </a:r>
            <a:r>
              <a:rPr lang="en-US" sz="2300" dirty="0">
                <a:cs typeface="Roboto Condensed Light"/>
              </a:rPr>
              <a:t>the rate of their peers and </a:t>
            </a:r>
            <a:r>
              <a:rPr lang="en-US" sz="2300" b="1" dirty="0">
                <a:solidFill>
                  <a:srgbClr val="C00000"/>
                </a:solidFill>
                <a:cs typeface="Roboto Condensed Light"/>
              </a:rPr>
              <a:t>88% of alumni </a:t>
            </a:r>
            <a:r>
              <a:rPr lang="en-US" sz="2300" dirty="0">
                <a:cs typeface="Roboto Condensed Light"/>
              </a:rPr>
              <a:t>are registered voters</a:t>
            </a:r>
            <a:endParaRPr lang="en-US" sz="2300" b="1" dirty="0">
              <a:solidFill>
                <a:srgbClr val="C00000"/>
              </a:solidFill>
              <a:cs typeface="Roboto Condensed Light"/>
            </a:endParaRPr>
          </a:p>
          <a:p>
            <a:pPr marL="0" indent="0">
              <a:buNone/>
            </a:pPr>
            <a:endParaRPr lang="en-US" sz="2300" dirty="0">
              <a:cs typeface="Roboto Condensed Light"/>
            </a:endParaRPr>
          </a:p>
          <a:p>
            <a:pPr marL="0" indent="0">
              <a:buNone/>
            </a:pPr>
            <a:r>
              <a:rPr lang="en-US" sz="2300" dirty="0">
                <a:cs typeface="Roboto Condensed Light"/>
              </a:rPr>
              <a:t>Alumni volunteering in elections at </a:t>
            </a:r>
            <a:r>
              <a:rPr lang="en-US" sz="2300" b="1" dirty="0">
                <a:solidFill>
                  <a:srgbClr val="AE000C"/>
                </a:solidFill>
                <a:cs typeface="Roboto Condensed Light"/>
              </a:rPr>
              <a:t>16 times </a:t>
            </a:r>
            <a:r>
              <a:rPr lang="en-US" sz="2300" dirty="0">
                <a:cs typeface="Roboto Condensed Light"/>
              </a:rPr>
              <a:t>the rate of their peers </a:t>
            </a:r>
            <a:r>
              <a:rPr lang="en-US" sz="2300" b="1" dirty="0">
                <a:solidFill>
                  <a:srgbClr val="C00000"/>
                </a:solidFill>
                <a:cs typeface="Roboto Condensed Light"/>
              </a:rPr>
              <a:t>(33% to 2%)</a:t>
            </a:r>
          </a:p>
          <a:p>
            <a:pPr marL="0" indent="0">
              <a:buNone/>
            </a:pPr>
            <a:endParaRPr lang="en-US" sz="2300" b="1" dirty="0">
              <a:solidFill>
                <a:srgbClr val="C00000"/>
              </a:solidFill>
              <a:cs typeface="Roboto Condensed Light"/>
            </a:endParaRPr>
          </a:p>
          <a:p>
            <a:pPr marL="0" indent="0">
              <a:buNone/>
            </a:pPr>
            <a:r>
              <a:rPr lang="en-US" sz="2300" b="1" dirty="0">
                <a:solidFill>
                  <a:srgbClr val="C00000"/>
                </a:solidFill>
                <a:cs typeface="Roboto Condensed Light"/>
              </a:rPr>
              <a:t>80%</a:t>
            </a:r>
            <a:r>
              <a:rPr lang="en-US" sz="2300" b="1" dirty="0">
                <a:cs typeface="Roboto Condensed Light"/>
              </a:rPr>
              <a:t> </a:t>
            </a:r>
            <a:r>
              <a:rPr lang="en-US" sz="2300" dirty="0">
                <a:cs typeface="Roboto Condensed Light"/>
              </a:rPr>
              <a:t>of alumni are interested in following government and public affairs</a:t>
            </a:r>
          </a:p>
          <a:p>
            <a:pPr marL="0" indent="0">
              <a:buClr>
                <a:srgbClr val="C00000"/>
              </a:buClr>
              <a:buNone/>
            </a:pPr>
            <a:endParaRPr lang="en-US" sz="2300" b="1" dirty="0">
              <a:solidFill>
                <a:srgbClr val="C00000"/>
              </a:solidFill>
              <a:cs typeface="Roboto Condensed Light"/>
            </a:endParaRPr>
          </a:p>
          <a:p>
            <a:pPr marL="0" indent="0">
              <a:buClr>
                <a:srgbClr val="C00000"/>
              </a:buClr>
              <a:buNone/>
            </a:pPr>
            <a:r>
              <a:rPr lang="en-US" sz="2300" b="1" dirty="0">
                <a:solidFill>
                  <a:srgbClr val="C00000"/>
                </a:solidFill>
                <a:cs typeface="Roboto Condensed Light"/>
              </a:rPr>
              <a:t>91%</a:t>
            </a:r>
            <a:r>
              <a:rPr lang="en-US" sz="2300" b="1" dirty="0">
                <a:cs typeface="Roboto Condensed Light"/>
              </a:rPr>
              <a:t> </a:t>
            </a:r>
            <a:r>
              <a:rPr lang="en-US" sz="2300" dirty="0">
                <a:cs typeface="Roboto Condensed Light"/>
              </a:rPr>
              <a:t>of alumni report improved teamwork, critical analysis, and strengthened collaboration skills through action civics </a:t>
            </a:r>
          </a:p>
          <a:p>
            <a:pPr marL="0" indent="0"/>
            <a:endParaRPr lang="en-US" dirty="0">
              <a:solidFill>
                <a:srgbClr val="C00000"/>
              </a:solidFill>
              <a:cs typeface="Roboto Condensed Light"/>
            </a:endParaRPr>
          </a:p>
        </p:txBody>
      </p:sp>
      <p:pic>
        <p:nvPicPr>
          <p:cNvPr id="4" name="Picture 12" descr="Image result for mikva challe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3835" y="5376424"/>
            <a:ext cx="900165" cy="90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942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83" b="7731"/>
          <a:stretch/>
        </p:blipFill>
        <p:spPr bwMode="auto">
          <a:xfrm>
            <a:off x="0" y="124691"/>
            <a:ext cx="10029825" cy="6130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82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555"/>
            <a:ext cx="8229600" cy="944562"/>
          </a:xfrm>
        </p:spPr>
        <p:txBody>
          <a:bodyPr>
            <a:normAutofit/>
          </a:bodyPr>
          <a:lstStyle/>
          <a:p>
            <a:r>
              <a:rPr lang="en-US" sz="3000" dirty="0"/>
              <a:t>Why Invest in Action Civics?</a:t>
            </a:r>
          </a:p>
        </p:txBody>
      </p:sp>
      <p:sp>
        <p:nvSpPr>
          <p:cNvPr id="3" name="Content Placeholder 2"/>
          <p:cNvSpPr>
            <a:spLocks noGrp="1"/>
          </p:cNvSpPr>
          <p:nvPr>
            <p:ph idx="1"/>
          </p:nvPr>
        </p:nvSpPr>
        <p:spPr>
          <a:xfrm>
            <a:off x="457200" y="1371600"/>
            <a:ext cx="8229600" cy="4297680"/>
          </a:xfrm>
        </p:spPr>
        <p:txBody>
          <a:bodyPr>
            <a:normAutofit lnSpcReduction="10000"/>
          </a:bodyPr>
          <a:lstStyle/>
          <a:p>
            <a:pPr marL="0" indent="0">
              <a:buNone/>
            </a:pPr>
            <a:r>
              <a:rPr lang="en-US" sz="2400" dirty="0"/>
              <a:t>Action Civics has scale because it can work inside and outside of classrooms</a:t>
            </a:r>
          </a:p>
          <a:p>
            <a:pPr marL="0" indent="0">
              <a:buNone/>
            </a:pPr>
            <a:endParaRPr lang="en-US" sz="2400" dirty="0"/>
          </a:p>
          <a:p>
            <a:pPr marL="0" indent="0">
              <a:buNone/>
            </a:pPr>
            <a:r>
              <a:rPr lang="en-US" sz="2400" dirty="0"/>
              <a:t>Action Civics is cost effective because it builds capacity of teachers and schools</a:t>
            </a:r>
          </a:p>
          <a:p>
            <a:pPr marL="0" indent="0">
              <a:buNone/>
            </a:pPr>
            <a:endParaRPr lang="en-US" sz="2400" dirty="0"/>
          </a:p>
          <a:p>
            <a:pPr marL="0" indent="0">
              <a:buNone/>
            </a:pPr>
            <a:r>
              <a:rPr lang="en-US" sz="2400" dirty="0"/>
              <a:t>Action Civics builds on existing community assets and strategies</a:t>
            </a:r>
          </a:p>
          <a:p>
            <a:pPr marL="0" indent="0">
              <a:buNone/>
            </a:pPr>
            <a:endParaRPr lang="en-US" sz="2400" dirty="0"/>
          </a:p>
          <a:p>
            <a:pPr marL="0" indent="0">
              <a:buNone/>
            </a:pPr>
            <a:r>
              <a:rPr lang="en-US" sz="2400" dirty="0"/>
              <a:t>Action Civics is non partisan and fits into various educational paths and settings</a:t>
            </a:r>
          </a:p>
        </p:txBody>
      </p:sp>
      <p:pic>
        <p:nvPicPr>
          <p:cNvPr id="4" name="Picture 12" descr="Image result for mikva challe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3835" y="5376424"/>
            <a:ext cx="900165" cy="90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391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pPr algn="ctr"/>
            <a:r>
              <a:rPr lang="en-US" sz="3000" dirty="0">
                <a:latin typeface="Arial" panose="020B0604020202020204" pitchFamily="34" charset="0"/>
                <a:cs typeface="Arial" panose="020B0604020202020204" pitchFamily="34" charset="0"/>
              </a:rPr>
              <a:t>Diverse Generation – Large Gaps in Civic Engagement</a:t>
            </a:r>
          </a:p>
        </p:txBody>
      </p:sp>
      <p:pic>
        <p:nvPicPr>
          <p:cNvPr id="4" name="Content Placeholder 3"/>
          <p:cNvPicPr>
            <a:picLocks noGrp="1" noChangeAspect="1"/>
          </p:cNvPicPr>
          <p:nvPr>
            <p:ph idx="1"/>
          </p:nvPr>
        </p:nvPicPr>
        <p:blipFill>
          <a:blip r:embed="rId2"/>
          <a:stretch>
            <a:fillRect/>
          </a:stretch>
        </p:blipFill>
        <p:spPr>
          <a:xfrm>
            <a:off x="1427878" y="1579955"/>
            <a:ext cx="6288244" cy="4003156"/>
          </a:xfrm>
          <a:prstGeom prst="rect">
            <a:avLst/>
          </a:prstGeom>
        </p:spPr>
      </p:pic>
      <p:pic>
        <p:nvPicPr>
          <p:cNvPr id="5" name="Picture 2" descr="https://adpaascu.files.wordpress.com/2014/03/circle-logo-4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8504" y="5836849"/>
            <a:ext cx="1513490" cy="43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820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1181100" y="533400"/>
            <a:ext cx="6781800" cy="1470025"/>
          </a:xfrm>
        </p:spPr>
        <p:txBody>
          <a:bodyPr>
            <a:normAutofit/>
          </a:bodyPr>
          <a:lstStyle/>
          <a:p>
            <a:r>
              <a:rPr lang="en-US" sz="4000" dirty="0">
                <a:solidFill>
                  <a:srgbClr val="0080B2"/>
                </a:solidFill>
                <a:latin typeface="Arial" panose="020B0604020202020204" pitchFamily="34" charset="0"/>
                <a:cs typeface="Arial" panose="020B0604020202020204" pitchFamily="34" charset="0"/>
              </a:rPr>
              <a:t>Bringing Civics Back to Illinois Schools</a:t>
            </a:r>
            <a:endParaRPr lang="en-US" sz="4000" dirty="0">
              <a:solidFill>
                <a:srgbClr val="6A737B"/>
              </a:solidFill>
              <a:latin typeface="Arial" panose="020B0604020202020204" pitchFamily="34" charset="0"/>
              <a:cs typeface="Arial" panose="020B0604020202020204" pitchFamily="34" charset="0"/>
            </a:endParaRPr>
          </a:p>
        </p:txBody>
      </p:sp>
      <p:sp>
        <p:nvSpPr>
          <p:cNvPr id="2" name="Subtitle 1"/>
          <p:cNvSpPr>
            <a:spLocks noGrp="1"/>
          </p:cNvSpPr>
          <p:nvPr>
            <p:ph type="subTitle" idx="1"/>
          </p:nvPr>
        </p:nvSpPr>
        <p:spPr>
          <a:xfrm>
            <a:off x="1181100" y="4968876"/>
            <a:ext cx="6781800" cy="1752600"/>
          </a:xfrm>
        </p:spPr>
        <p:txBody>
          <a:bodyPr>
            <a:normAutofit/>
          </a:bodyPr>
          <a:lstStyle/>
          <a:p>
            <a:r>
              <a:rPr lang="en-US" sz="3000" dirty="0">
                <a:solidFill>
                  <a:srgbClr val="6A737B"/>
                </a:solidFill>
                <a:latin typeface="Arial" panose="020B0604020202020204" pitchFamily="34" charset="0"/>
                <a:cs typeface="Arial" panose="020B0604020202020204" pitchFamily="34" charset="0"/>
              </a:rPr>
              <a:t>Shawn Healy</a:t>
            </a:r>
          </a:p>
          <a:p>
            <a:endParaRPr lang="en-US" sz="2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7500" t="13614"/>
          <a:stretch/>
        </p:blipFill>
        <p:spPr>
          <a:xfrm>
            <a:off x="2867025" y="2003425"/>
            <a:ext cx="3409950" cy="2698593"/>
          </a:xfrm>
          <a:prstGeom prst="rect">
            <a:avLst/>
          </a:prstGeom>
        </p:spPr>
      </p:pic>
      <p:pic>
        <p:nvPicPr>
          <p:cNvPr id="7" name="Picture 14" descr="Image result for mccormick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585" y="5650775"/>
            <a:ext cx="1681216" cy="4906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a:blip r:embed="rId4" cstate="print"/>
          <a:srcRect r="531"/>
          <a:stretch>
            <a:fillRect/>
          </a:stretch>
        </p:blipFill>
        <p:spPr bwMode="auto">
          <a:xfrm>
            <a:off x="4672011" y="5688883"/>
            <a:ext cx="2336801" cy="452538"/>
          </a:xfrm>
          <a:prstGeom prst="rect">
            <a:avLst/>
          </a:prstGeom>
          <a:noFill/>
          <a:ln w="9525">
            <a:noFill/>
            <a:miter lim="800000"/>
            <a:headEnd/>
            <a:tailEnd/>
          </a:ln>
          <a:effectLst/>
        </p:spPr>
      </p:pic>
    </p:spTree>
    <p:extLst>
      <p:ext uri="{BB962C8B-B14F-4D97-AF65-F5344CB8AC3E}">
        <p14:creationId xmlns:p14="http://schemas.microsoft.com/office/powerpoint/2010/main" val="2640457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3402" y="132328"/>
            <a:ext cx="8286866" cy="1371600"/>
          </a:xfrm>
          <a:noFill/>
        </p:spPr>
        <p:txBody>
          <a:bodyPr>
            <a:normAutofit/>
          </a:bodyPr>
          <a:lstStyle/>
          <a:p>
            <a:pPr algn="l" eaLnBrk="1" hangingPunct="1"/>
            <a:r>
              <a:rPr lang="en-US" sz="3000" dirty="0">
                <a:solidFill>
                  <a:srgbClr val="0080B2"/>
                </a:solidFill>
                <a:latin typeface="Arial" panose="020B0604020202020204" pitchFamily="34" charset="0"/>
                <a:cs typeface="Arial" panose="020B0604020202020204" pitchFamily="34" charset="0"/>
              </a:rPr>
              <a:t>Illinois high school graduates are ill-prepared for civic life</a:t>
            </a:r>
            <a:endParaRPr lang="en-US" sz="3000" i="1" dirty="0">
              <a:solidFill>
                <a:srgbClr val="0080B2"/>
              </a:solidFill>
              <a:latin typeface="Arial" panose="020B0604020202020204" pitchFamily="34" charset="0"/>
              <a:cs typeface="Arial" panose="020B0604020202020204" pitchFamily="34" charset="0"/>
            </a:endParaRPr>
          </a:p>
        </p:txBody>
      </p:sp>
      <p:sp>
        <p:nvSpPr>
          <p:cNvPr id="13315" name="Rectangle 3"/>
          <p:cNvSpPr>
            <a:spLocks noGrp="1" noChangeArrowheads="1"/>
          </p:cNvSpPr>
          <p:nvPr>
            <p:ph type="body" sz="half" idx="1"/>
          </p:nvPr>
        </p:nvSpPr>
        <p:spPr>
          <a:xfrm>
            <a:off x="381000" y="1362890"/>
            <a:ext cx="6527800" cy="5129213"/>
          </a:xfrm>
        </p:spPr>
        <p:txBody>
          <a:bodyPr/>
          <a:lstStyle/>
          <a:p>
            <a:pPr eaLnBrk="1" hangingPunct="1"/>
            <a:endParaRPr lang="en-US" sz="2000" dirty="0"/>
          </a:p>
          <a:p>
            <a:pPr lvl="1" eaLnBrk="1" hangingPunct="1">
              <a:buFontTx/>
              <a:buNone/>
            </a:pPr>
            <a:endParaRPr lang="en-US" sz="2000" dirty="0"/>
          </a:p>
        </p:txBody>
      </p:sp>
      <p:sp>
        <p:nvSpPr>
          <p:cNvPr id="13316" name="Text Box 4"/>
          <p:cNvSpPr txBox="1">
            <a:spLocks noChangeArrowheads="1"/>
          </p:cNvSpPr>
          <p:nvPr/>
        </p:nvSpPr>
        <p:spPr bwMode="auto">
          <a:xfrm>
            <a:off x="34834" y="1362890"/>
            <a:ext cx="9144000" cy="769441"/>
          </a:xfrm>
          <a:prstGeom prst="rect">
            <a:avLst/>
          </a:prstGeom>
          <a:noFill/>
          <a:ln w="9525">
            <a:noFill/>
            <a:miter lim="800000"/>
            <a:headEnd/>
            <a:tailEnd/>
          </a:ln>
          <a:effectLst/>
        </p:spPr>
        <p:txBody>
          <a:bodyPr wrap="square">
            <a:spAutoFit/>
          </a:bodyPr>
          <a:lstStyle/>
          <a:p>
            <a:pPr marL="1828800" marR="0" lvl="4"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6A737B"/>
              </a:solidFill>
              <a:effectLst/>
              <a:uLnTx/>
              <a:uFillTx/>
              <a:latin typeface="Calibri" panose="020F0502020204030204"/>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6A737B"/>
              </a:solidFill>
              <a:effectLst/>
              <a:uLnTx/>
              <a:uFillTx/>
              <a:latin typeface="Calibri" panose="020F0502020204030204"/>
              <a:ea typeface="+mn-ea"/>
              <a:cs typeface="Times New Roman" pitchFamily="18"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643" t="58397" r="6250" b="23036"/>
          <a:stretch/>
        </p:blipFill>
        <p:spPr bwMode="auto">
          <a:xfrm>
            <a:off x="1371600" y="1394012"/>
            <a:ext cx="6400800" cy="1560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09800" y="1214211"/>
            <a:ext cx="1143000" cy="385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228600" y="1235809"/>
            <a:ext cx="1562100" cy="458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009650" y="2564698"/>
            <a:ext cx="1562100" cy="780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Triangle 4"/>
          <p:cNvSpPr/>
          <p:nvPr/>
        </p:nvSpPr>
        <p:spPr>
          <a:xfrm>
            <a:off x="1326776" y="2259411"/>
            <a:ext cx="914400" cy="9144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arallelogram 5"/>
          <p:cNvSpPr/>
          <p:nvPr/>
        </p:nvSpPr>
        <p:spPr>
          <a:xfrm>
            <a:off x="2241176" y="2483022"/>
            <a:ext cx="330574" cy="3048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4"/>
          <a:stretch>
            <a:fillRect/>
          </a:stretch>
        </p:blipFill>
        <p:spPr>
          <a:xfrm>
            <a:off x="2561665" y="1412489"/>
            <a:ext cx="329213" cy="304826"/>
          </a:xfrm>
          <a:prstGeom prst="rect">
            <a:avLst/>
          </a:prstGeom>
        </p:spPr>
      </p:pic>
      <p:pic>
        <p:nvPicPr>
          <p:cNvPr id="1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964" t="37111" r="16428" b="23441"/>
          <a:stretch/>
        </p:blipFill>
        <p:spPr bwMode="auto">
          <a:xfrm>
            <a:off x="463401" y="2971800"/>
            <a:ext cx="8286866"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p:cNvCxnSpPr>
            <a:cxnSpLocks/>
          </p:cNvCxnSpPr>
          <p:nvPr/>
        </p:nvCxnSpPr>
        <p:spPr>
          <a:xfrm>
            <a:off x="0" y="113881"/>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0" y="6319210"/>
            <a:ext cx="9144000" cy="0"/>
          </a:xfrm>
          <a:prstGeom prst="line">
            <a:avLst/>
          </a:prstGeom>
          <a:ln w="82550" cmpd="sng"/>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0" y="6531900"/>
            <a:ext cx="9144000" cy="0"/>
          </a:xfrm>
          <a:prstGeom prst="line">
            <a:avLst/>
          </a:prstGeom>
          <a:ln w="25400" cmpd="sng"/>
        </p:spPr>
        <p:style>
          <a:lnRef idx="1">
            <a:schemeClr val="accent1"/>
          </a:lnRef>
          <a:fillRef idx="0">
            <a:schemeClr val="accent1"/>
          </a:fillRef>
          <a:effectRef idx="0">
            <a:schemeClr val="accent1"/>
          </a:effectRef>
          <a:fontRef idx="minor">
            <a:schemeClr val="tx1"/>
          </a:fontRef>
        </p:style>
      </p:cxnSp>
      <p:pic>
        <p:nvPicPr>
          <p:cNvPr id="17" name="Picture 14" descr="Image result for mccormick found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0320" y="5811867"/>
            <a:ext cx="1371056" cy="4001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p:cNvPicPr>
            <a:picLocks noChangeAspect="1" noChangeArrowheads="1"/>
          </p:cNvPicPr>
          <p:nvPr/>
        </p:nvPicPr>
        <p:blipFill>
          <a:blip r:embed="rId7" cstate="print"/>
          <a:srcRect r="531"/>
          <a:stretch>
            <a:fillRect/>
          </a:stretch>
        </p:blipFill>
        <p:spPr bwMode="auto">
          <a:xfrm>
            <a:off x="119891" y="5823046"/>
            <a:ext cx="1905695" cy="369052"/>
          </a:xfrm>
          <a:prstGeom prst="rect">
            <a:avLst/>
          </a:prstGeom>
          <a:noFill/>
          <a:ln w="9525">
            <a:noFill/>
            <a:miter lim="800000"/>
            <a:headEnd/>
            <a:tailEnd/>
          </a:ln>
          <a:effectLst/>
        </p:spPr>
      </p:pic>
    </p:spTree>
    <p:extLst>
      <p:ext uri="{BB962C8B-B14F-4D97-AF65-F5344CB8AC3E}">
        <p14:creationId xmlns:p14="http://schemas.microsoft.com/office/powerpoint/2010/main" val="2873217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144901"/>
            <a:ext cx="8239991" cy="1371600"/>
          </a:xfrm>
          <a:noFill/>
        </p:spPr>
        <p:txBody>
          <a:bodyPr>
            <a:noAutofit/>
          </a:bodyPr>
          <a:lstStyle/>
          <a:p>
            <a:pPr algn="l" eaLnBrk="1" hangingPunct="1"/>
            <a:r>
              <a:rPr lang="en-US" sz="3000" dirty="0">
                <a:solidFill>
                  <a:srgbClr val="0080B2"/>
                </a:solidFill>
                <a:latin typeface="Arial" panose="020B0604020202020204" pitchFamily="34" charset="0"/>
                <a:cs typeface="Arial" panose="020B0604020202020204" pitchFamily="34" charset="0"/>
              </a:rPr>
              <a:t>Illinois has one of the lowest credit requirements for social studies</a:t>
            </a:r>
            <a:endParaRPr lang="en-US" sz="3000" b="1" i="1" dirty="0">
              <a:solidFill>
                <a:srgbClr val="0080B2"/>
              </a:solidFill>
              <a:latin typeface="Arial" pitchFamily="34" charset="0"/>
              <a:cs typeface="Arial" pitchFamily="34" charset="0"/>
            </a:endParaRPr>
          </a:p>
        </p:txBody>
      </p:sp>
      <p:sp>
        <p:nvSpPr>
          <p:cNvPr id="13315" name="Rectangle 3"/>
          <p:cNvSpPr>
            <a:spLocks noGrp="1" noChangeArrowheads="1"/>
          </p:cNvSpPr>
          <p:nvPr>
            <p:ph type="body" sz="half" idx="1"/>
          </p:nvPr>
        </p:nvSpPr>
        <p:spPr>
          <a:xfrm>
            <a:off x="381000" y="1362890"/>
            <a:ext cx="6527800" cy="5129213"/>
          </a:xfrm>
        </p:spPr>
        <p:txBody>
          <a:bodyPr/>
          <a:lstStyle/>
          <a:p>
            <a:pPr eaLnBrk="1" hangingPunct="1"/>
            <a:endParaRPr lang="en-US" sz="2000" dirty="0"/>
          </a:p>
          <a:p>
            <a:pPr lvl="1" eaLnBrk="1" hangingPunct="1">
              <a:buFontTx/>
              <a:buNone/>
            </a:pPr>
            <a:endParaRPr lang="en-US" sz="2000" dirty="0"/>
          </a:p>
        </p:txBody>
      </p:sp>
      <p:sp>
        <p:nvSpPr>
          <p:cNvPr id="13316" name="Text Box 4"/>
          <p:cNvSpPr txBox="1">
            <a:spLocks noChangeArrowheads="1"/>
          </p:cNvSpPr>
          <p:nvPr/>
        </p:nvSpPr>
        <p:spPr bwMode="auto">
          <a:xfrm>
            <a:off x="34834" y="1362890"/>
            <a:ext cx="9144000" cy="769441"/>
          </a:xfrm>
          <a:prstGeom prst="rect">
            <a:avLst/>
          </a:prstGeom>
          <a:noFill/>
          <a:ln w="9525">
            <a:noFill/>
            <a:miter lim="800000"/>
            <a:headEnd/>
            <a:tailEnd/>
          </a:ln>
          <a:effectLst/>
        </p:spPr>
        <p:txBody>
          <a:bodyPr wrap="square">
            <a:spAutoFit/>
          </a:bodyPr>
          <a:lstStyle/>
          <a:p>
            <a:pPr marL="1828800" marR="0" lvl="4"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6A737B"/>
              </a:solidFill>
              <a:effectLst/>
              <a:uLnTx/>
              <a:uFillTx/>
              <a:latin typeface="Calibri" panose="020F0502020204030204"/>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6A737B"/>
              </a:solidFill>
              <a:effectLst/>
              <a:uLnTx/>
              <a:uFillTx/>
              <a:latin typeface="Calibri" panose="020F0502020204030204"/>
              <a:ea typeface="+mn-ea"/>
              <a:cs typeface="Times New Roman" pitchFamily="18" charset="0"/>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092" t="23890" r="17444" b="21082"/>
          <a:stretch/>
        </p:blipFill>
        <p:spPr bwMode="auto">
          <a:xfrm>
            <a:off x="695346" y="1914799"/>
            <a:ext cx="6482686" cy="4025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4" descr="Image result for mccormick found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0320" y="5811867"/>
            <a:ext cx="1371056" cy="4001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5" cstate="print"/>
          <a:srcRect r="531"/>
          <a:stretch>
            <a:fillRect/>
          </a:stretch>
        </p:blipFill>
        <p:spPr bwMode="auto">
          <a:xfrm>
            <a:off x="119891" y="5823046"/>
            <a:ext cx="1905695" cy="369052"/>
          </a:xfrm>
          <a:prstGeom prst="rect">
            <a:avLst/>
          </a:prstGeom>
          <a:noFill/>
          <a:ln w="9525">
            <a:noFill/>
            <a:miter lim="800000"/>
            <a:headEnd/>
            <a:tailEnd/>
          </a:ln>
          <a:effectLst/>
        </p:spPr>
      </p:pic>
    </p:spTree>
    <p:extLst>
      <p:ext uri="{BB962C8B-B14F-4D97-AF65-F5344CB8AC3E}">
        <p14:creationId xmlns:p14="http://schemas.microsoft.com/office/powerpoint/2010/main" val="2714402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1853" y="120580"/>
            <a:ext cx="8255729" cy="1371600"/>
          </a:xfrm>
          <a:noFill/>
        </p:spPr>
        <p:txBody>
          <a:bodyPr>
            <a:normAutofit/>
          </a:bodyPr>
          <a:lstStyle/>
          <a:p>
            <a:pPr algn="l" eaLnBrk="1" hangingPunct="1"/>
            <a:r>
              <a:rPr lang="en-US" sz="3000" dirty="0">
                <a:solidFill>
                  <a:srgbClr val="0080B2"/>
                </a:solidFill>
                <a:latin typeface="Arial" panose="020B0604020202020204" pitchFamily="34" charset="0"/>
                <a:cs typeface="Arial" panose="020B0604020202020204" pitchFamily="34" charset="0"/>
              </a:rPr>
              <a:t>And civic learning is little more than window dressing</a:t>
            </a:r>
            <a:endParaRPr lang="en-US" sz="3000" i="1" dirty="0">
              <a:solidFill>
                <a:srgbClr val="0080B2"/>
              </a:solidFill>
              <a:latin typeface="Arial" panose="020B0604020202020204" pitchFamily="34" charset="0"/>
              <a:cs typeface="Arial" panose="020B0604020202020204" pitchFamily="34" charset="0"/>
            </a:endParaRPr>
          </a:p>
        </p:txBody>
      </p:sp>
      <p:sp>
        <p:nvSpPr>
          <p:cNvPr id="11267" name="Rectangle 3"/>
          <p:cNvSpPr>
            <a:spLocks noGrp="1" noChangeArrowheads="1"/>
          </p:cNvSpPr>
          <p:nvPr>
            <p:ph type="body" sz="half" idx="1"/>
          </p:nvPr>
        </p:nvSpPr>
        <p:spPr>
          <a:xfrm>
            <a:off x="360363" y="1470025"/>
            <a:ext cx="6527800" cy="5129213"/>
          </a:xfrm>
        </p:spPr>
        <p:txBody>
          <a:bodyPr/>
          <a:lstStyle/>
          <a:p>
            <a:pPr eaLnBrk="1" hangingPunct="1"/>
            <a:endParaRPr lang="en-US" sz="2000" dirty="0"/>
          </a:p>
          <a:p>
            <a:pPr lvl="1" eaLnBrk="1" hangingPunct="1">
              <a:buFontTx/>
              <a:buNone/>
            </a:pPr>
            <a:endParaRPr lang="en-US" sz="2000" dirty="0"/>
          </a:p>
        </p:txBody>
      </p:sp>
      <p:sp>
        <p:nvSpPr>
          <p:cNvPr id="10244" name="Text Box 4"/>
          <p:cNvSpPr txBox="1">
            <a:spLocks noChangeArrowheads="1"/>
          </p:cNvSpPr>
          <p:nvPr/>
        </p:nvSpPr>
        <p:spPr bwMode="auto">
          <a:xfrm>
            <a:off x="451853" y="1371600"/>
            <a:ext cx="8692147" cy="1200329"/>
          </a:xfrm>
          <a:prstGeom prst="rect">
            <a:avLst/>
          </a:prstGeom>
          <a:noFill/>
          <a:ln w="9525">
            <a:noFill/>
            <a:miter lim="800000"/>
            <a:headEnd/>
            <a:tailEnd/>
          </a:ln>
          <a:effectLst/>
        </p:spPr>
        <p:txBody>
          <a:bodyPr wrap="square">
            <a:spAutoFit/>
          </a:bodyPr>
          <a:lstStyle/>
          <a:p>
            <a:pPr marL="342900" marR="0" lvl="0" indent="-342900" algn="l" defTabSz="914400" rtl="0" eaLnBrk="1" fontAlgn="base" latinLnBrk="0" hangingPunct="1">
              <a:lnSpc>
                <a:spcPct val="100000"/>
              </a:lnSpc>
              <a:spcBef>
                <a:spcPct val="0"/>
              </a:spcBef>
              <a:spcAft>
                <a:spcPct val="0"/>
              </a:spcAft>
              <a:buClr>
                <a:schemeClr val="accent1"/>
              </a:buClr>
              <a:buSzTx/>
              <a:buFont typeface="Arial" pitchFamily="34" charset="0"/>
              <a:buChar char="•"/>
              <a:tabLst/>
              <a:defRPr/>
            </a:pPr>
            <a:r>
              <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 Illinois School Code requires instruction in patriotism and the principles of representative government:</a:t>
            </a:r>
          </a:p>
          <a:p>
            <a:pPr marL="914400" marR="0" lvl="1" indent="-457200" algn="l" defTabSz="914400" rtl="0" eaLnBrk="1" fontAlgn="base" latinLnBrk="0" hangingPunct="1">
              <a:lnSpc>
                <a:spcPct val="100000"/>
              </a:lnSpc>
              <a:spcBef>
                <a:spcPct val="0"/>
              </a:spcBef>
              <a:spcAft>
                <a:spcPct val="0"/>
              </a:spcAft>
              <a:buClr>
                <a:schemeClr val="accent1"/>
              </a:buClr>
              <a:buSzTx/>
              <a:buFont typeface="Courier New" pitchFamily="49" charset="0"/>
              <a:buChar char="o"/>
              <a:tabLst/>
              <a:defRPr/>
            </a:pPr>
            <a:endPar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11" name="Picture 14" descr="Image result for mccormick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0320" y="5811867"/>
            <a:ext cx="1371056" cy="4001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4" cstate="print"/>
          <a:srcRect r="531"/>
          <a:stretch>
            <a:fillRect/>
          </a:stretch>
        </p:blipFill>
        <p:spPr bwMode="auto">
          <a:xfrm>
            <a:off x="119891" y="5823046"/>
            <a:ext cx="1905695" cy="369052"/>
          </a:xfrm>
          <a:prstGeom prst="rect">
            <a:avLst/>
          </a:prstGeom>
          <a:noFill/>
          <a:ln w="9525">
            <a:noFill/>
            <a:miter lim="800000"/>
            <a:headEnd/>
            <a:tailEnd/>
          </a:ln>
          <a:effec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244" y="2271571"/>
            <a:ext cx="1543557" cy="2055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1048" y="2271571"/>
            <a:ext cx="2740983" cy="2055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7553"/>
          <a:stretch/>
        </p:blipFill>
        <p:spPr bwMode="auto">
          <a:xfrm>
            <a:off x="727470" y="4456550"/>
            <a:ext cx="2437211" cy="1348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2278" y="2254201"/>
            <a:ext cx="2533333" cy="2055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64682" y="4464414"/>
            <a:ext cx="2326931" cy="1509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4427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42736" y="370663"/>
            <a:ext cx="8801264" cy="1122363"/>
          </a:xfrm>
          <a:noFill/>
        </p:spPr>
        <p:txBody>
          <a:bodyPr>
            <a:noAutofit/>
          </a:bodyPr>
          <a:lstStyle/>
          <a:p>
            <a:pPr algn="l" eaLnBrk="1" hangingPunct="1"/>
            <a:r>
              <a:rPr lang="en-US" sz="3000" dirty="0">
                <a:solidFill>
                  <a:srgbClr val="0080B2"/>
                </a:solidFill>
                <a:latin typeface="Arial" panose="020B0604020202020204" pitchFamily="34" charset="0"/>
                <a:cs typeface="Arial" panose="020B0604020202020204" pitchFamily="34" charset="0"/>
              </a:rPr>
              <a:t>The Illinois Civic Education Task Force made a series of policy recommendations</a:t>
            </a:r>
            <a:br>
              <a:rPr lang="en-US" sz="3000" dirty="0">
                <a:solidFill>
                  <a:srgbClr val="0080B2"/>
                </a:solidFill>
                <a:cs typeface="Times New Roman" pitchFamily="18" charset="0"/>
              </a:rPr>
            </a:br>
            <a:endParaRPr lang="en-US" sz="3000" i="1" dirty="0">
              <a:solidFill>
                <a:srgbClr val="0080B2"/>
              </a:solidFill>
              <a:cs typeface="Times New Roman" pitchFamily="18" charset="0"/>
            </a:endParaRPr>
          </a:p>
        </p:txBody>
      </p:sp>
      <p:sp>
        <p:nvSpPr>
          <p:cNvPr id="2" name="TextBox 1"/>
          <p:cNvSpPr txBox="1"/>
          <p:nvPr/>
        </p:nvSpPr>
        <p:spPr>
          <a:xfrm>
            <a:off x="31172" y="1828800"/>
            <a:ext cx="8177645" cy="4154984"/>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latin typeface="Arial" charset="0"/>
                <a:ea typeface="+mn-ea"/>
                <a:cs typeface="Arial" charset="0"/>
              </a:rPr>
              <a:t>Recommendations:</a:t>
            </a:r>
            <a:endParaRPr kumimoji="0" lang="en-US" sz="2400" b="0" i="0" u="none" strike="noStrike" kern="1200" cap="none" spc="0" normalizeH="0" baseline="0" noProof="0" dirty="0">
              <a:ln>
                <a:noFill/>
              </a:ln>
              <a:effectLst/>
              <a:uLnTx/>
              <a:uFillTx/>
              <a:latin typeface="Arial" charset="0"/>
              <a:ea typeface="+mn-ea"/>
              <a:cs typeface="Arial" charset="0"/>
            </a:endParaRPr>
          </a:p>
          <a:p>
            <a:pPr marL="914400" marR="0" lvl="1"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sz="2400" b="0" i="0" u="none" strike="noStrike" kern="1200" cap="none" spc="0" normalizeH="0" baseline="0" noProof="0" dirty="0">
                <a:ln>
                  <a:noFill/>
                </a:ln>
                <a:effectLst/>
                <a:uLnTx/>
                <a:uFillTx/>
                <a:latin typeface="Arial" charset="0"/>
                <a:ea typeface="+mn-ea"/>
                <a:cs typeface="Arial" charset="0"/>
              </a:rPr>
              <a:t>Civics course requirement</a:t>
            </a:r>
          </a:p>
          <a:p>
            <a:pPr marL="914400" marR="0" lvl="1"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sz="2400" b="0" i="0" u="none" strike="noStrike" kern="1200" cap="none" spc="0" normalizeH="0" baseline="0" noProof="0" dirty="0">
                <a:ln>
                  <a:noFill/>
                </a:ln>
                <a:effectLst/>
                <a:uLnTx/>
                <a:uFillTx/>
                <a:latin typeface="Arial" charset="0"/>
                <a:ea typeface="+mn-ea"/>
                <a:cs typeface="Arial" charset="0"/>
              </a:rPr>
              <a:t>Revisions of Illinois Social Science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effectLst/>
                <a:uLnTx/>
                <a:uFillTx/>
                <a:latin typeface="Arial" charset="0"/>
                <a:ea typeface="+mn-ea"/>
                <a:cs typeface="Arial" charset="0"/>
              </a:rPr>
              <a:t>	Standards</a:t>
            </a:r>
          </a:p>
          <a:p>
            <a:pPr marL="914400" marR="0" lvl="1" indent="-457200" algn="l" defTabSz="914400" rtl="0" eaLnBrk="1" fontAlgn="base" latinLnBrk="0" hangingPunct="1">
              <a:lnSpc>
                <a:spcPct val="100000"/>
              </a:lnSpc>
              <a:spcBef>
                <a:spcPct val="0"/>
              </a:spcBef>
              <a:spcAft>
                <a:spcPct val="0"/>
              </a:spcAft>
              <a:buClrTx/>
              <a:buSzTx/>
              <a:buFontTx/>
              <a:buAutoNum type="arabicPeriod" startAt="3"/>
              <a:tabLst/>
              <a:defRPr/>
            </a:pPr>
            <a:r>
              <a:rPr kumimoji="0" lang="en-US" sz="2400" b="0" i="0" u="none" strike="noStrike" kern="1200" cap="none" spc="0" normalizeH="0" baseline="0" noProof="0" dirty="0">
                <a:ln>
                  <a:noFill/>
                </a:ln>
                <a:effectLst/>
                <a:uLnTx/>
                <a:uFillTx/>
                <a:latin typeface="Arial" charset="0"/>
                <a:ea typeface="+mn-ea"/>
                <a:cs typeface="Arial" charset="0"/>
              </a:rPr>
              <a:t>Project-based/ Service-learning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effectLst/>
                <a:uLnTx/>
                <a:uFillTx/>
                <a:latin typeface="Arial" charset="0"/>
                <a:ea typeface="+mn-ea"/>
                <a:cs typeface="Arial" charset="0"/>
              </a:rPr>
              <a:t>	requirement</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effectLst/>
                <a:uLnTx/>
                <a:uFillTx/>
                <a:latin typeface="Arial" charset="0"/>
                <a:ea typeface="+mn-ea"/>
                <a:cs typeface="Arial" charset="0"/>
              </a:rPr>
              <a:t>4. 	Licensure and certification of civics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effectLst/>
                <a:uLnTx/>
                <a:uFillTx/>
                <a:latin typeface="Arial" charset="0"/>
                <a:ea typeface="+mn-ea"/>
                <a:cs typeface="Arial" charset="0"/>
              </a:rPr>
              <a:t>	teachers</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effectLst/>
                <a:uLnTx/>
                <a:uFillTx/>
                <a:latin typeface="Arial" charset="0"/>
                <a:ea typeface="+mn-ea"/>
                <a:cs typeface="Arial" charset="0"/>
              </a:rPr>
              <a:t>5. 	Professional development</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effectLst/>
                <a:uLnTx/>
                <a:uFillTx/>
                <a:latin typeface="Arial" charset="0"/>
                <a:ea typeface="+mn-ea"/>
                <a:cs typeface="Arial" charset="0"/>
              </a:rPr>
              <a:t>6.	Student involvement in elections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effectLst/>
              <a:uLnTx/>
              <a:uFillTx/>
              <a:latin typeface="Arial" charset="0"/>
              <a:ea typeface="+mn-ea"/>
              <a:cs typeface="Arial" charset="0"/>
            </a:endParaRPr>
          </a:p>
        </p:txBody>
      </p:sp>
      <p:pic>
        <p:nvPicPr>
          <p:cNvPr id="5" name="Picture 4"/>
          <p:cNvPicPr>
            <a:picLocks noChangeAspect="1"/>
          </p:cNvPicPr>
          <p:nvPr/>
        </p:nvPicPr>
        <p:blipFill rotWithShape="1">
          <a:blip r:embed="rId3"/>
          <a:srcRect l="28917" t="12500" r="30088" b="21875"/>
          <a:stretch/>
        </p:blipFill>
        <p:spPr>
          <a:xfrm>
            <a:off x="5785909" y="1980569"/>
            <a:ext cx="3302001" cy="2971800"/>
          </a:xfrm>
          <a:prstGeom prst="rect">
            <a:avLst/>
          </a:prstGeom>
        </p:spPr>
      </p:pic>
      <p:cxnSp>
        <p:nvCxnSpPr>
          <p:cNvPr id="8" name="Straight Connector 7"/>
          <p:cNvCxnSpPr/>
          <p:nvPr/>
        </p:nvCxnSpPr>
        <p:spPr>
          <a:xfrm>
            <a:off x="5841999" y="150599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863785" y="2285369"/>
            <a:ext cx="12074" cy="2667000"/>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5863785" y="4952369"/>
            <a:ext cx="3124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14" descr="Image result for mccormick found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0320" y="5811867"/>
            <a:ext cx="1371056" cy="4001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5" cstate="print"/>
          <a:srcRect r="531"/>
          <a:stretch>
            <a:fillRect/>
          </a:stretch>
        </p:blipFill>
        <p:spPr bwMode="auto">
          <a:xfrm>
            <a:off x="119891" y="5823046"/>
            <a:ext cx="1905695" cy="369052"/>
          </a:xfrm>
          <a:prstGeom prst="rect">
            <a:avLst/>
          </a:prstGeom>
          <a:noFill/>
          <a:ln w="9525">
            <a:noFill/>
            <a:miter lim="800000"/>
            <a:headEnd/>
            <a:tailEnd/>
          </a:ln>
          <a:effectLst/>
        </p:spPr>
      </p:pic>
    </p:spTree>
    <p:extLst>
      <p:ext uri="{BB962C8B-B14F-4D97-AF65-F5344CB8AC3E}">
        <p14:creationId xmlns:p14="http://schemas.microsoft.com/office/powerpoint/2010/main" val="156594029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67590" y="233239"/>
            <a:ext cx="8250383" cy="1122363"/>
          </a:xfrm>
          <a:noFill/>
        </p:spPr>
        <p:txBody>
          <a:bodyPr>
            <a:normAutofit fontScale="90000"/>
          </a:bodyPr>
          <a:lstStyle/>
          <a:p>
            <a:pPr algn="l" eaLnBrk="1" hangingPunct="1"/>
            <a:r>
              <a:rPr lang="en-US" sz="3000" dirty="0">
                <a:solidFill>
                  <a:srgbClr val="0080B2"/>
                </a:solidFill>
                <a:latin typeface="Arial" panose="020B0604020202020204" pitchFamily="34" charset="0"/>
                <a:cs typeface="Arial" panose="020B0604020202020204" pitchFamily="34" charset="0"/>
              </a:rPr>
              <a:t>A civics course requirement was priority number one</a:t>
            </a:r>
            <a:br>
              <a:rPr lang="en-US" sz="3000" dirty="0">
                <a:solidFill>
                  <a:srgbClr val="0080B2"/>
                </a:solidFill>
                <a:cs typeface="Times New Roman" pitchFamily="18" charset="0"/>
              </a:rPr>
            </a:br>
            <a:endParaRPr lang="en-US" sz="3000" i="1" dirty="0">
              <a:solidFill>
                <a:srgbClr val="0080B2"/>
              </a:solidFill>
              <a:cs typeface="Times New Roman" pitchFamily="18" charset="0"/>
            </a:endParaRPr>
          </a:p>
        </p:txBody>
      </p:sp>
      <p:sp>
        <p:nvSpPr>
          <p:cNvPr id="2" name="TextBox 1"/>
          <p:cNvSpPr txBox="1"/>
          <p:nvPr/>
        </p:nvSpPr>
        <p:spPr>
          <a:xfrm>
            <a:off x="0" y="1219200"/>
            <a:ext cx="9144000" cy="4154984"/>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latin typeface="Arial" charset="0"/>
                <a:ea typeface="+mn-ea"/>
                <a:cs typeface="Arial" charset="0"/>
              </a:rPr>
              <a:t>House Bill 4025 was signed into law by Governor </a:t>
            </a:r>
            <a:r>
              <a:rPr kumimoji="0" lang="en-US" sz="2400" b="1" i="0" u="none" strike="noStrike" kern="1200" cap="none" spc="0" normalizeH="0" baseline="0" noProof="0" dirty="0" err="1">
                <a:ln>
                  <a:noFill/>
                </a:ln>
                <a:effectLst/>
                <a:uLnTx/>
                <a:uFillTx/>
                <a:latin typeface="Arial" charset="0"/>
                <a:ea typeface="+mn-ea"/>
                <a:cs typeface="Arial" charset="0"/>
              </a:rPr>
              <a:t>Rauner</a:t>
            </a:r>
            <a:r>
              <a:rPr kumimoji="0" lang="en-US" sz="2400" b="1" i="0" u="none" strike="noStrike" kern="1200" cap="none" spc="0" normalizeH="0" baseline="0" noProof="0" dirty="0">
                <a:ln>
                  <a:noFill/>
                </a:ln>
                <a:effectLst/>
                <a:uLnTx/>
                <a:uFillTx/>
                <a:latin typeface="Arial" charset="0"/>
                <a:ea typeface="+mn-ea"/>
                <a:cs typeface="Arial" charset="0"/>
              </a:rPr>
              <a:t> on August 21, 2015:</a:t>
            </a:r>
            <a:endParaRPr kumimoji="0" lang="en-US" sz="2400" b="0" i="0" u="none" strike="noStrike" kern="1200" cap="none" spc="0" normalizeH="0" baseline="0" noProof="0" dirty="0">
              <a:ln>
                <a:noFill/>
              </a:ln>
              <a:effectLst/>
              <a:uLnTx/>
              <a:uFillTx/>
              <a:latin typeface="Arial" charset="0"/>
              <a:ea typeface="+mn-ea"/>
              <a:cs typeface="Arial" charset="0"/>
            </a:endParaRPr>
          </a:p>
          <a:p>
            <a:pPr marL="800100" marR="0" lvl="1" indent="-342900" algn="l" defTabSz="914400" rtl="0" eaLnBrk="1" fontAlgn="base" latinLnBrk="0" hangingPunct="1">
              <a:lnSpc>
                <a:spcPct val="100000"/>
              </a:lnSpc>
              <a:spcBef>
                <a:spcPct val="0"/>
              </a:spcBef>
              <a:spcAft>
                <a:spcPct val="0"/>
              </a:spcAft>
              <a:buClr>
                <a:schemeClr val="accent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charset="0"/>
                <a:ea typeface="+mn-ea"/>
                <a:cs typeface="Arial" charset="0"/>
              </a:rPr>
              <a:t>Requires a semester long civics course in addition to the current yearlong US History/ Government requirement</a:t>
            </a:r>
          </a:p>
          <a:p>
            <a:pPr marL="800100" marR="0" lvl="1" indent="-342900" algn="l" defTabSz="914400" rtl="0" eaLnBrk="1" fontAlgn="base" latinLnBrk="0" hangingPunct="1">
              <a:lnSpc>
                <a:spcPct val="100000"/>
              </a:lnSpc>
              <a:spcBef>
                <a:spcPct val="0"/>
              </a:spcBef>
              <a:spcAft>
                <a:spcPct val="0"/>
              </a:spcAft>
              <a:buClr>
                <a:schemeClr val="accent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charset="0"/>
                <a:ea typeface="+mn-ea"/>
                <a:cs typeface="Arial" charset="0"/>
              </a:rPr>
              <a:t>Course content:</a:t>
            </a:r>
          </a:p>
          <a:p>
            <a:pPr marL="1257300" marR="0" lvl="2" indent="-342900" algn="l" defTabSz="914400" rtl="0" eaLnBrk="1" fontAlgn="base" latinLnBrk="0" hangingPunct="1">
              <a:lnSpc>
                <a:spcPct val="100000"/>
              </a:lnSpc>
              <a:spcBef>
                <a:spcPct val="0"/>
              </a:spcBef>
              <a:spcAft>
                <a:spcPct val="0"/>
              </a:spcAft>
              <a:buClr>
                <a:schemeClr val="accent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charset="0"/>
                <a:ea typeface="+mn-ea"/>
                <a:cs typeface="Arial" charset="0"/>
              </a:rPr>
              <a:t>Instruction on government institutions</a:t>
            </a:r>
          </a:p>
          <a:p>
            <a:pPr marL="1257300" marR="0" lvl="2" indent="-342900" algn="l" defTabSz="914400" rtl="0" eaLnBrk="1" fontAlgn="base" latinLnBrk="0" hangingPunct="1">
              <a:lnSpc>
                <a:spcPct val="100000"/>
              </a:lnSpc>
              <a:spcBef>
                <a:spcPct val="0"/>
              </a:spcBef>
              <a:spcAft>
                <a:spcPct val="0"/>
              </a:spcAft>
              <a:buClr>
                <a:schemeClr val="accent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charset="0"/>
                <a:ea typeface="+mn-ea"/>
                <a:cs typeface="Arial" charset="0"/>
              </a:rPr>
              <a:t>Current and controversial issues discussions</a:t>
            </a:r>
          </a:p>
          <a:p>
            <a:pPr marL="1257300" marR="0" lvl="2" indent="-342900" algn="l" defTabSz="914400" rtl="0" eaLnBrk="1" fontAlgn="base" latinLnBrk="0" hangingPunct="1">
              <a:lnSpc>
                <a:spcPct val="100000"/>
              </a:lnSpc>
              <a:spcBef>
                <a:spcPct val="0"/>
              </a:spcBef>
              <a:spcAft>
                <a:spcPct val="0"/>
              </a:spcAft>
              <a:buClr>
                <a:schemeClr val="accent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charset="0"/>
                <a:ea typeface="+mn-ea"/>
                <a:cs typeface="Arial" charset="0"/>
              </a:rPr>
              <a:t>Service-learning</a:t>
            </a:r>
          </a:p>
          <a:p>
            <a:pPr marL="1257300" marR="0" lvl="2" indent="-342900" algn="l" defTabSz="914400" rtl="0" eaLnBrk="1" fontAlgn="base" latinLnBrk="0" hangingPunct="1">
              <a:lnSpc>
                <a:spcPct val="100000"/>
              </a:lnSpc>
              <a:spcBef>
                <a:spcPct val="0"/>
              </a:spcBef>
              <a:spcAft>
                <a:spcPct val="0"/>
              </a:spcAft>
              <a:buClr>
                <a:schemeClr val="accent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charset="0"/>
                <a:ea typeface="+mn-ea"/>
                <a:cs typeface="Arial" charset="0"/>
              </a:rPr>
              <a:t>Simulations of democratic processes</a:t>
            </a:r>
          </a:p>
          <a:p>
            <a:pPr marL="800100" marR="0" lvl="1" indent="-342900" algn="l" defTabSz="914400" rtl="0" eaLnBrk="1" fontAlgn="base" latinLnBrk="0" hangingPunct="1">
              <a:lnSpc>
                <a:spcPct val="100000"/>
              </a:lnSpc>
              <a:spcBef>
                <a:spcPct val="0"/>
              </a:spcBef>
              <a:spcAft>
                <a:spcPct val="0"/>
              </a:spcAft>
              <a:buClr>
                <a:schemeClr val="accent1"/>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charset="0"/>
                <a:ea typeface="+mn-ea"/>
                <a:cs typeface="Arial" charset="0"/>
              </a:rPr>
              <a:t>Effective date: July 1, 2016 and applies to incoming freshmen for the 2016-17 school year		</a:t>
            </a:r>
          </a:p>
        </p:txBody>
      </p:sp>
      <p:cxnSp>
        <p:nvCxnSpPr>
          <p:cNvPr id="8" name="Straight Connector 7"/>
          <p:cNvCxnSpPr/>
          <p:nvPr/>
        </p:nvCxnSpPr>
        <p:spPr>
          <a:xfrm>
            <a:off x="5841999" y="1505992"/>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14" descr="Image result for mccormick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0320" y="5811867"/>
            <a:ext cx="1371056" cy="4001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cstate="print"/>
          <a:srcRect r="531"/>
          <a:stretch>
            <a:fillRect/>
          </a:stretch>
        </p:blipFill>
        <p:spPr bwMode="auto">
          <a:xfrm>
            <a:off x="119891" y="5823046"/>
            <a:ext cx="1905695" cy="369052"/>
          </a:xfrm>
          <a:prstGeom prst="rect">
            <a:avLst/>
          </a:prstGeom>
          <a:noFill/>
          <a:ln w="9525">
            <a:noFill/>
            <a:miter lim="800000"/>
            <a:headEnd/>
            <a:tailEnd/>
          </a:ln>
          <a:effectLst/>
        </p:spPr>
      </p:pic>
    </p:spTree>
    <p:extLst>
      <p:ext uri="{BB962C8B-B14F-4D97-AF65-F5344CB8AC3E}">
        <p14:creationId xmlns:p14="http://schemas.microsoft.com/office/powerpoint/2010/main" val="72733775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463302"/>
            <a:ext cx="8239991" cy="893763"/>
          </a:xfrm>
          <a:noFill/>
        </p:spPr>
        <p:txBody>
          <a:bodyPr>
            <a:noAutofit/>
          </a:bodyPr>
          <a:lstStyle/>
          <a:p>
            <a:pPr algn="l" eaLnBrk="1" hangingPunct="1"/>
            <a:r>
              <a:rPr lang="en-US" sz="3000" dirty="0">
                <a:solidFill>
                  <a:srgbClr val="0080B2"/>
                </a:solidFill>
                <a:latin typeface="Arial" panose="020B0604020202020204" pitchFamily="34" charset="0"/>
                <a:cs typeface="Arial" panose="020B0604020202020204" pitchFamily="34" charset="0"/>
              </a:rPr>
              <a:t>Most Illinois high schools already require civics or government</a:t>
            </a:r>
            <a:br>
              <a:rPr lang="en-US" sz="3000" dirty="0">
                <a:solidFill>
                  <a:srgbClr val="0080B2"/>
                </a:solidFill>
                <a:cs typeface="Times New Roman" pitchFamily="18" charset="0"/>
              </a:rPr>
            </a:br>
            <a:endParaRPr lang="en-US" sz="3000" i="1" dirty="0">
              <a:solidFill>
                <a:srgbClr val="0080B2"/>
              </a:solidFill>
              <a:cs typeface="Times New Roman" pitchFamily="18" charset="0"/>
            </a:endParaRPr>
          </a:p>
        </p:txBody>
      </p:sp>
      <p:sp>
        <p:nvSpPr>
          <p:cNvPr id="2" name="TextBox 1"/>
          <p:cNvSpPr txBox="1"/>
          <p:nvPr/>
        </p:nvSpPr>
        <p:spPr>
          <a:xfrm>
            <a:off x="-4482" y="1494930"/>
            <a:ext cx="9144000" cy="3046988"/>
          </a:xfrm>
          <a:prstGeom prst="rect">
            <a:avLst/>
          </a:prstGeom>
          <a:noFill/>
        </p:spPr>
        <p:txBody>
          <a:bodyPr wrap="square" rtlCol="0">
            <a:spAutoFit/>
          </a:bodyPr>
          <a:lstStyle/>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6A737B"/>
              </a:solidFill>
              <a:effectLst/>
              <a:uLnTx/>
              <a:uFillTx/>
              <a:latin typeface="Arial" charset="0"/>
              <a:ea typeface="+mn-ea"/>
              <a:cs typeface="Arial"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6A737B"/>
              </a:solidFill>
              <a:effectLst/>
              <a:uLnTx/>
              <a:uFillTx/>
              <a:latin typeface="Arial" charset="0"/>
              <a:ea typeface="+mn-ea"/>
              <a:cs typeface="Arial" charset="0"/>
            </a:endParaRP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6A737B"/>
              </a:solidFill>
              <a:effectLst/>
              <a:uLnTx/>
              <a:uFillTx/>
              <a:latin typeface="Arial" charset="0"/>
              <a:ea typeface="+mn-ea"/>
              <a:cs typeface="Arial" charset="0"/>
            </a:endParaRP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6A737B"/>
              </a:solidFill>
              <a:effectLst/>
              <a:uLnTx/>
              <a:uFillTx/>
              <a:latin typeface="Arial" charset="0"/>
              <a:ea typeface="+mn-ea"/>
              <a:cs typeface="Arial" charset="0"/>
            </a:endParaRP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6A737B"/>
              </a:solidFill>
              <a:effectLst/>
              <a:uLnTx/>
              <a:uFillTx/>
              <a:latin typeface="Arial" charset="0"/>
              <a:ea typeface="+mn-ea"/>
              <a:cs typeface="Arial" charset="0"/>
            </a:endParaRP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6A737B"/>
              </a:solidFill>
              <a:effectLst/>
              <a:uLnTx/>
              <a:uFillTx/>
              <a:latin typeface="Arial" charset="0"/>
              <a:ea typeface="+mn-ea"/>
              <a:cs typeface="Arial" charset="0"/>
            </a:endParaRP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6A737B"/>
              </a:solidFill>
              <a:effectLst/>
              <a:uLnTx/>
              <a:uFillTx/>
              <a:latin typeface="Arial" charset="0"/>
              <a:ea typeface="+mn-ea"/>
              <a:cs typeface="Arial"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A737B"/>
                </a:solidFill>
                <a:effectLst/>
                <a:uLnTx/>
                <a:uFillTx/>
                <a:latin typeface="Arial" charset="0"/>
                <a:ea typeface="+mn-ea"/>
                <a:cs typeface="Arial" charset="0"/>
              </a:rPr>
              <a:t>		</a:t>
            </a:r>
          </a:p>
        </p:txBody>
      </p:sp>
      <p:cxnSp>
        <p:nvCxnSpPr>
          <p:cNvPr id="8" name="Straight Connector 7"/>
          <p:cNvCxnSpPr/>
          <p:nvPr/>
        </p:nvCxnSpPr>
        <p:spPr>
          <a:xfrm>
            <a:off x="5841999" y="1505992"/>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 name="Chart 5"/>
          <p:cNvGraphicFramePr/>
          <p:nvPr>
            <p:extLst/>
          </p:nvPr>
        </p:nvGraphicFramePr>
        <p:xfrm>
          <a:off x="457200" y="1219200"/>
          <a:ext cx="7696200" cy="4764584"/>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14" descr="Image result for mccormick found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0320" y="5811867"/>
            <a:ext cx="1371056" cy="4001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5" cstate="print"/>
          <a:srcRect r="531"/>
          <a:stretch>
            <a:fillRect/>
          </a:stretch>
        </p:blipFill>
        <p:spPr bwMode="auto">
          <a:xfrm>
            <a:off x="119891" y="5823046"/>
            <a:ext cx="1905695" cy="369052"/>
          </a:xfrm>
          <a:prstGeom prst="rect">
            <a:avLst/>
          </a:prstGeom>
          <a:noFill/>
          <a:ln w="9525">
            <a:noFill/>
            <a:miter lim="800000"/>
            <a:headEnd/>
            <a:tailEnd/>
          </a:ln>
          <a:effectLst/>
        </p:spPr>
      </p:pic>
    </p:spTree>
    <p:extLst>
      <p:ext uri="{BB962C8B-B14F-4D97-AF65-F5344CB8AC3E}">
        <p14:creationId xmlns:p14="http://schemas.microsoft.com/office/powerpoint/2010/main" val="248061658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67591" y="349718"/>
            <a:ext cx="8239992" cy="1122363"/>
          </a:xfrm>
          <a:noFill/>
        </p:spPr>
        <p:txBody>
          <a:bodyPr>
            <a:noAutofit/>
          </a:bodyPr>
          <a:lstStyle/>
          <a:p>
            <a:pPr algn="l" eaLnBrk="1" hangingPunct="1"/>
            <a:r>
              <a:rPr lang="en-US" sz="3000" dirty="0">
                <a:solidFill>
                  <a:srgbClr val="0080B2"/>
                </a:solidFill>
                <a:latin typeface="Arial" panose="020B0604020202020204" pitchFamily="34" charset="0"/>
                <a:cs typeface="Arial" panose="020B0604020202020204" pitchFamily="34" charset="0"/>
              </a:rPr>
              <a:t>Civics/ government course requirements vary by region</a:t>
            </a:r>
            <a:br>
              <a:rPr lang="en-US" sz="3000" dirty="0">
                <a:solidFill>
                  <a:srgbClr val="0080B2"/>
                </a:solidFill>
                <a:cs typeface="Times New Roman" pitchFamily="18" charset="0"/>
              </a:rPr>
            </a:br>
            <a:endParaRPr lang="en-US" sz="3000" i="1" dirty="0">
              <a:solidFill>
                <a:srgbClr val="0080B2"/>
              </a:solidFill>
              <a:cs typeface="Times New Roman" pitchFamily="18" charset="0"/>
            </a:endParaRPr>
          </a:p>
        </p:txBody>
      </p:sp>
      <p:sp>
        <p:nvSpPr>
          <p:cNvPr id="2" name="TextBox 1"/>
          <p:cNvSpPr txBox="1"/>
          <p:nvPr/>
        </p:nvSpPr>
        <p:spPr>
          <a:xfrm>
            <a:off x="0" y="914400"/>
            <a:ext cx="9144000" cy="461665"/>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A737B"/>
                </a:solidFill>
                <a:effectLst/>
                <a:uLnTx/>
                <a:uFillTx/>
                <a:latin typeface="Arial" charset="0"/>
                <a:ea typeface="+mn-ea"/>
                <a:cs typeface="Arial" charset="0"/>
              </a:rPr>
              <a:t>	</a:t>
            </a:r>
          </a:p>
        </p:txBody>
      </p:sp>
      <p:cxnSp>
        <p:nvCxnSpPr>
          <p:cNvPr id="8" name="Straight Connector 7"/>
          <p:cNvCxnSpPr/>
          <p:nvPr/>
        </p:nvCxnSpPr>
        <p:spPr>
          <a:xfrm>
            <a:off x="5841999" y="1505992"/>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3"/>
          <a:srcRect l="44265" t="26042" r="26573" b="13542"/>
          <a:stretch/>
        </p:blipFill>
        <p:spPr>
          <a:xfrm>
            <a:off x="2542303" y="1475508"/>
            <a:ext cx="4059393" cy="4728420"/>
          </a:xfrm>
          <a:prstGeom prst="rect">
            <a:avLst/>
          </a:prstGeom>
        </p:spPr>
      </p:pic>
      <p:pic>
        <p:nvPicPr>
          <p:cNvPr id="7" name="Picture 14" descr="Image result for mccormick found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0320" y="5811867"/>
            <a:ext cx="1371056" cy="4001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5" cstate="print"/>
          <a:srcRect r="531"/>
          <a:stretch>
            <a:fillRect/>
          </a:stretch>
        </p:blipFill>
        <p:spPr bwMode="auto">
          <a:xfrm>
            <a:off x="119891" y="5823046"/>
            <a:ext cx="1905695" cy="369052"/>
          </a:xfrm>
          <a:prstGeom prst="rect">
            <a:avLst/>
          </a:prstGeom>
          <a:noFill/>
          <a:ln w="9525">
            <a:noFill/>
            <a:miter lim="800000"/>
            <a:headEnd/>
            <a:tailEnd/>
          </a:ln>
          <a:effectLst/>
        </p:spPr>
      </p:pic>
    </p:spTree>
    <p:extLst>
      <p:ext uri="{BB962C8B-B14F-4D97-AF65-F5344CB8AC3E}">
        <p14:creationId xmlns:p14="http://schemas.microsoft.com/office/powerpoint/2010/main" val="279412967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67591" y="424443"/>
            <a:ext cx="8233778" cy="1122363"/>
          </a:xfrm>
          <a:noFill/>
        </p:spPr>
        <p:txBody>
          <a:bodyPr>
            <a:noAutofit/>
          </a:bodyPr>
          <a:lstStyle/>
          <a:p>
            <a:pPr algn="l" eaLnBrk="1" hangingPunct="1"/>
            <a:r>
              <a:rPr lang="en-US" sz="3000" dirty="0">
                <a:solidFill>
                  <a:srgbClr val="0080B2"/>
                </a:solidFill>
                <a:latin typeface="Arial" panose="020B0604020202020204" pitchFamily="34" charset="0"/>
                <a:cs typeface="Arial" panose="020B0604020202020204" pitchFamily="34" charset="0"/>
              </a:rPr>
              <a:t>Best practices in civic learning are prevalent with the exception of service-learning</a:t>
            </a:r>
            <a:br>
              <a:rPr lang="en-US" sz="3000" dirty="0">
                <a:solidFill>
                  <a:srgbClr val="0080B2"/>
                </a:solidFill>
                <a:cs typeface="Times New Roman" pitchFamily="18" charset="0"/>
              </a:rPr>
            </a:br>
            <a:endParaRPr lang="en-US" sz="3000" i="1" dirty="0">
              <a:solidFill>
                <a:srgbClr val="0080B2"/>
              </a:solidFill>
              <a:cs typeface="Times New Roman" pitchFamily="18"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1BE8D2-23FC-4E04-9A57-372726617CDD}" type="slidenum">
              <a:rPr kumimoji="0" lang="en-US" sz="9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9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2" name="TextBox 1"/>
          <p:cNvSpPr txBox="1"/>
          <p:nvPr/>
        </p:nvSpPr>
        <p:spPr>
          <a:xfrm>
            <a:off x="0" y="914400"/>
            <a:ext cx="9144000" cy="461665"/>
          </a:xfrm>
          <a:prstGeom prst="rect">
            <a:avLst/>
          </a:prstGeom>
          <a:noFill/>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A737B"/>
                </a:solidFill>
                <a:effectLst/>
                <a:uLnTx/>
                <a:uFillTx/>
                <a:latin typeface="Arial" charset="0"/>
                <a:ea typeface="+mn-ea"/>
                <a:cs typeface="Arial" charset="0"/>
              </a:rPr>
              <a:t>		</a:t>
            </a:r>
          </a:p>
        </p:txBody>
      </p:sp>
      <p:cxnSp>
        <p:nvCxnSpPr>
          <p:cNvPr id="8" name="Straight Connector 7"/>
          <p:cNvCxnSpPr/>
          <p:nvPr/>
        </p:nvCxnSpPr>
        <p:spPr>
          <a:xfrm>
            <a:off x="5841999" y="1505992"/>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 name="Chart 5"/>
          <p:cNvGraphicFramePr/>
          <p:nvPr>
            <p:extLst/>
          </p:nvPr>
        </p:nvGraphicFramePr>
        <p:xfrm>
          <a:off x="914400" y="2018874"/>
          <a:ext cx="6096000" cy="406400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p:cNvPicPr/>
          <p:nvPr/>
        </p:nvPicPr>
        <p:blipFill rotWithShape="1">
          <a:blip r:embed="rId4"/>
          <a:srcRect l="34102" t="26465" r="35257" b="9820"/>
          <a:stretch/>
        </p:blipFill>
        <p:spPr bwMode="auto">
          <a:xfrm>
            <a:off x="7010400" y="1573700"/>
            <a:ext cx="1690968" cy="1752600"/>
          </a:xfrm>
          <a:prstGeom prst="rect">
            <a:avLst/>
          </a:prstGeom>
          <a:ln>
            <a:noFill/>
          </a:ln>
          <a:extLst>
            <a:ext uri="{53640926-AAD7-44D8-BBD7-CCE9431645EC}">
              <a14:shadowObscured xmlns:a14="http://schemas.microsoft.com/office/drawing/2010/main"/>
            </a:ext>
          </a:extLst>
        </p:spPr>
      </p:pic>
      <p:pic>
        <p:nvPicPr>
          <p:cNvPr id="9" name="Picture 14" descr="Image result for mccormick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0320" y="5811867"/>
            <a:ext cx="1371056" cy="4001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6" cstate="print"/>
          <a:srcRect r="531"/>
          <a:stretch>
            <a:fillRect/>
          </a:stretch>
        </p:blipFill>
        <p:spPr bwMode="auto">
          <a:xfrm>
            <a:off x="119891" y="5823046"/>
            <a:ext cx="1905695" cy="369052"/>
          </a:xfrm>
          <a:prstGeom prst="rect">
            <a:avLst/>
          </a:prstGeom>
          <a:noFill/>
          <a:ln w="9525">
            <a:noFill/>
            <a:miter lim="800000"/>
            <a:headEnd/>
            <a:tailEnd/>
          </a:ln>
          <a:effectLst/>
        </p:spPr>
      </p:pic>
    </p:spTree>
    <p:extLst>
      <p:ext uri="{BB962C8B-B14F-4D97-AF65-F5344CB8AC3E}">
        <p14:creationId xmlns:p14="http://schemas.microsoft.com/office/powerpoint/2010/main" val="354130017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77982" y="218209"/>
            <a:ext cx="8208818" cy="1077192"/>
          </a:xfrm>
          <a:noFill/>
        </p:spPr>
        <p:txBody>
          <a:bodyPr>
            <a:normAutofit/>
          </a:bodyPr>
          <a:lstStyle/>
          <a:p>
            <a:pPr algn="l" eaLnBrk="1" hangingPunct="1"/>
            <a:r>
              <a:rPr lang="en-US" sz="3000" dirty="0">
                <a:solidFill>
                  <a:srgbClr val="0080B2"/>
                </a:solidFill>
                <a:latin typeface="Arial" panose="020B0604020202020204" pitchFamily="34" charset="0"/>
                <a:cs typeface="Arial" panose="020B0604020202020204" pitchFamily="34" charset="0"/>
              </a:rPr>
              <a:t>Lack of support for teacher professional development is a major challenge</a:t>
            </a:r>
            <a:endParaRPr lang="en-US" sz="3000" i="1" dirty="0">
              <a:solidFill>
                <a:srgbClr val="0080B2"/>
              </a:solidFill>
              <a:cs typeface="Times New Roman" pitchFamily="18"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1BE8D2-23FC-4E04-9A57-372726617CDD}" type="slidenum">
              <a:rPr kumimoji="0" lang="en-US" sz="9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9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cxnSp>
        <p:nvCxnSpPr>
          <p:cNvPr id="8" name="Straight Connector 7"/>
          <p:cNvCxnSpPr/>
          <p:nvPr/>
        </p:nvCxnSpPr>
        <p:spPr>
          <a:xfrm>
            <a:off x="5841999" y="1505992"/>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9" name="Chart 8"/>
          <p:cNvGraphicFramePr/>
          <p:nvPr>
            <p:extLst>
              <p:ext uri="{D42A27DB-BD31-4B8C-83A1-F6EECF244321}">
                <p14:modId xmlns:p14="http://schemas.microsoft.com/office/powerpoint/2010/main" val="3810465293"/>
              </p:ext>
            </p:extLst>
          </p:nvPr>
        </p:nvGraphicFramePr>
        <p:xfrm>
          <a:off x="381000" y="1295401"/>
          <a:ext cx="7279023" cy="467937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14" descr="Image result for mccormick found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0320" y="5811867"/>
            <a:ext cx="1371056" cy="4001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5" cstate="print"/>
          <a:srcRect r="531"/>
          <a:stretch>
            <a:fillRect/>
          </a:stretch>
        </p:blipFill>
        <p:spPr bwMode="auto">
          <a:xfrm>
            <a:off x="119891" y="5823046"/>
            <a:ext cx="1905695" cy="369052"/>
          </a:xfrm>
          <a:prstGeom prst="rect">
            <a:avLst/>
          </a:prstGeom>
          <a:noFill/>
          <a:ln w="9525">
            <a:noFill/>
            <a:miter lim="800000"/>
            <a:headEnd/>
            <a:tailEnd/>
          </a:ln>
          <a:effectLst/>
        </p:spPr>
      </p:pic>
    </p:spTree>
    <p:extLst>
      <p:ext uri="{BB962C8B-B14F-4D97-AF65-F5344CB8AC3E}">
        <p14:creationId xmlns:p14="http://schemas.microsoft.com/office/powerpoint/2010/main" val="89404267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7035" y="315061"/>
            <a:ext cx="8329930" cy="1015663"/>
          </a:xfrm>
          <a:prstGeom prst="rect">
            <a:avLst/>
          </a:prstGeom>
          <a:noFill/>
        </p:spPr>
        <p:txBody>
          <a:bodyPr wrap="square" rtlCol="0">
            <a:spAutoFit/>
          </a:bodyPr>
          <a:lstStyle/>
          <a:p>
            <a:pPr algn="ctr"/>
            <a:r>
              <a:rPr lang="en-US" sz="3000" dirty="0"/>
              <a:t>Even Among College Students, Racial Disparities Persist</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0281" y="4894938"/>
            <a:ext cx="4186238" cy="807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450" y="1513449"/>
            <a:ext cx="4533900" cy="3300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76225" y="5619750"/>
            <a:ext cx="7324725" cy="300082"/>
          </a:xfrm>
          <a:prstGeom prst="rect">
            <a:avLst/>
          </a:prstGeom>
          <a:noFill/>
        </p:spPr>
        <p:txBody>
          <a:bodyPr wrap="square" rtlCol="0">
            <a:spAutoFit/>
          </a:bodyPr>
          <a:lstStyle/>
          <a:p>
            <a:r>
              <a:rPr lang="en-US" sz="1350" dirty="0"/>
              <a:t>NSLVE Data, from Institute for Democracy in Higher Education (IDHE) – 2012 Voter Turnout</a:t>
            </a:r>
          </a:p>
        </p:txBody>
      </p:sp>
      <p:pic>
        <p:nvPicPr>
          <p:cNvPr id="7" name="Picture 2" descr="https://adpaascu.files.wordpress.com/2014/03/circle-logo-4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8504" y="5836849"/>
            <a:ext cx="1513490" cy="43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658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33400" y="203517"/>
            <a:ext cx="8143009" cy="1122363"/>
          </a:xfrm>
          <a:noFill/>
        </p:spPr>
        <p:txBody>
          <a:bodyPr>
            <a:noAutofit/>
          </a:bodyPr>
          <a:lstStyle/>
          <a:p>
            <a:pPr algn="l" eaLnBrk="1" hangingPunct="1"/>
            <a:r>
              <a:rPr lang="en-US" sz="3000" dirty="0">
                <a:solidFill>
                  <a:srgbClr val="0080B2"/>
                </a:solidFill>
                <a:latin typeface="Arial" panose="020B0604020202020204" pitchFamily="34" charset="0"/>
                <a:cs typeface="Arial" panose="020B0604020202020204" pitchFamily="34" charset="0"/>
              </a:rPr>
              <a:t>Our implementation models attempts to address these deficiencies</a:t>
            </a:r>
            <a:br>
              <a:rPr lang="en-US" sz="3000" dirty="0">
                <a:solidFill>
                  <a:srgbClr val="0080B2"/>
                </a:solidFill>
                <a:cs typeface="Times New Roman" pitchFamily="18" charset="0"/>
              </a:rPr>
            </a:br>
            <a:endParaRPr lang="en-US" sz="3000" i="1" dirty="0">
              <a:solidFill>
                <a:srgbClr val="0080B2"/>
              </a:solidFill>
              <a:cs typeface="Times New Roman" pitchFamily="18"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1BE8D2-23FC-4E04-9A57-372726617CDD}" type="slidenum">
              <a:rPr kumimoji="0" lang="en-US" sz="9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9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cxnSp>
        <p:nvCxnSpPr>
          <p:cNvPr id="8" name="Straight Connector 7"/>
          <p:cNvCxnSpPr/>
          <p:nvPr/>
        </p:nvCxnSpPr>
        <p:spPr>
          <a:xfrm>
            <a:off x="5841999" y="1505992"/>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498128712"/>
              </p:ext>
            </p:extLst>
          </p:nvPr>
        </p:nvGraphicFramePr>
        <p:xfrm>
          <a:off x="980209" y="1079962"/>
          <a:ext cx="71628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14" descr="Image result for mccormick founda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0320" y="5811867"/>
            <a:ext cx="1371056" cy="4001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9" cstate="print"/>
          <a:srcRect r="531"/>
          <a:stretch>
            <a:fillRect/>
          </a:stretch>
        </p:blipFill>
        <p:spPr bwMode="auto">
          <a:xfrm>
            <a:off x="119891" y="5823046"/>
            <a:ext cx="1905695" cy="369052"/>
          </a:xfrm>
          <a:prstGeom prst="rect">
            <a:avLst/>
          </a:prstGeom>
          <a:noFill/>
          <a:ln w="9525">
            <a:noFill/>
            <a:miter lim="800000"/>
            <a:headEnd/>
            <a:tailEnd/>
          </a:ln>
          <a:effectLst/>
        </p:spPr>
      </p:pic>
    </p:spTree>
    <p:extLst>
      <p:ext uri="{BB962C8B-B14F-4D97-AF65-F5344CB8AC3E}">
        <p14:creationId xmlns:p14="http://schemas.microsoft.com/office/powerpoint/2010/main" val="327825747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499365"/>
            <a:ext cx="7772400" cy="2387600"/>
          </a:xfrm>
        </p:spPr>
        <p:txBody>
          <a:bodyPr>
            <a:normAutofit/>
          </a:bodyPr>
          <a:lstStyle/>
          <a:p>
            <a:r>
              <a:rPr lang="en-US" sz="4000" dirty="0"/>
              <a:t>Ian Simmons</a:t>
            </a:r>
          </a:p>
        </p:txBody>
      </p:sp>
      <p:pic>
        <p:nvPicPr>
          <p:cNvPr id="9" name="Picture 8" descr="Voting Age Logo transparent.png"/>
          <p:cNvPicPr>
            <a:picLocks noChangeAspect="1"/>
          </p:cNvPicPr>
          <p:nvPr/>
        </p:nvPicPr>
        <p:blipFill rotWithShape="1">
          <a:blip r:embed="rId2">
            <a:extLst>
              <a:ext uri="{28A0092B-C50C-407E-A947-70E740481C1C}">
                <a14:useLocalDpi xmlns:a14="http://schemas.microsoft.com/office/drawing/2010/main" val="0"/>
              </a:ext>
            </a:extLst>
          </a:blip>
          <a:srcRect b="18482"/>
          <a:stretch/>
        </p:blipFill>
        <p:spPr>
          <a:xfrm>
            <a:off x="3060889" y="4026067"/>
            <a:ext cx="3022221" cy="664223"/>
          </a:xfrm>
          <a:prstGeom prst="rect">
            <a:avLst/>
          </a:prstGeom>
        </p:spPr>
      </p:pic>
      <p:pic>
        <p:nvPicPr>
          <p:cNvPr id="4" name="Picture 18" descr="http://static1.squarespace.com/static/57c9971d2e69cfea322f5879/t/58261a821b631b1c236a1620/1485285758084/?format=1500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665" y="3202370"/>
            <a:ext cx="768670" cy="989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671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000" dirty="0">
                <a:solidFill>
                  <a:schemeClr val="accent1"/>
                </a:solidFill>
              </a:rPr>
              <a:t>Vote16: Supporting Efforts to Lower the Voting Age to 16 on the Local Level</a:t>
            </a:r>
          </a:p>
        </p:txBody>
      </p:sp>
      <p:sp>
        <p:nvSpPr>
          <p:cNvPr id="3" name="Content Placeholder 2"/>
          <p:cNvSpPr>
            <a:spLocks noGrp="1"/>
          </p:cNvSpPr>
          <p:nvPr>
            <p:ph idx="1"/>
          </p:nvPr>
        </p:nvSpPr>
        <p:spPr/>
        <p:txBody>
          <a:bodyPr/>
          <a:lstStyle/>
          <a:p>
            <a:pPr>
              <a:buClr>
                <a:schemeClr val="accent1"/>
              </a:buClr>
            </a:pPr>
            <a:r>
              <a:rPr lang="en-US" dirty="0"/>
              <a:t>Why Vote16?</a:t>
            </a:r>
          </a:p>
          <a:p>
            <a:pPr lvl="1">
              <a:buClr>
                <a:schemeClr val="accent1"/>
              </a:buClr>
            </a:pPr>
            <a:r>
              <a:rPr lang="en-US" dirty="0"/>
              <a:t>Voting is habitual, and 16 is the best time to establish the habit</a:t>
            </a:r>
          </a:p>
          <a:p>
            <a:pPr lvl="1">
              <a:buClr>
                <a:schemeClr val="accent1"/>
              </a:buClr>
            </a:pPr>
            <a:r>
              <a:rPr lang="en-US" dirty="0"/>
              <a:t>Drive demand for improved civics education</a:t>
            </a:r>
          </a:p>
          <a:p>
            <a:pPr lvl="1">
              <a:buClr>
                <a:schemeClr val="accent1"/>
              </a:buClr>
            </a:pPr>
            <a:r>
              <a:rPr lang="en-US" dirty="0"/>
              <a:t>Give youth a meaningful voice on local issues</a:t>
            </a:r>
          </a:p>
          <a:p>
            <a:pPr>
              <a:buClr>
                <a:schemeClr val="accent1"/>
              </a:buClr>
            </a:pPr>
            <a:r>
              <a:rPr lang="en-US" dirty="0"/>
              <a:t>Two cities in Maryland have 16-year-old voting, and more than 12 countries</a:t>
            </a:r>
          </a:p>
          <a:p>
            <a:pPr>
              <a:buClr>
                <a:schemeClr val="accent1"/>
              </a:buClr>
            </a:pPr>
            <a:endParaRPr lang="en-US" dirty="0"/>
          </a:p>
          <a:p>
            <a:pPr>
              <a:buClr>
                <a:schemeClr val="accent1"/>
              </a:buClr>
            </a:pPr>
            <a:endParaRPr lang="en-US" dirty="0"/>
          </a:p>
        </p:txBody>
      </p:sp>
      <p:pic>
        <p:nvPicPr>
          <p:cNvPr id="5" name="Picture 4" descr="Voting Age Logo transparent.png"/>
          <p:cNvPicPr>
            <a:picLocks noChangeAspect="1"/>
          </p:cNvPicPr>
          <p:nvPr/>
        </p:nvPicPr>
        <p:blipFill rotWithShape="1">
          <a:blip r:embed="rId2">
            <a:extLst>
              <a:ext uri="{28A0092B-C50C-407E-A947-70E740481C1C}">
                <a14:useLocalDpi xmlns:a14="http://schemas.microsoft.com/office/drawing/2010/main" val="0"/>
              </a:ext>
            </a:extLst>
          </a:blip>
          <a:srcRect b="24626"/>
          <a:stretch/>
        </p:blipFill>
        <p:spPr>
          <a:xfrm>
            <a:off x="101601" y="5837055"/>
            <a:ext cx="2072640" cy="421188"/>
          </a:xfrm>
          <a:prstGeom prst="rect">
            <a:avLst/>
          </a:prstGeom>
        </p:spPr>
      </p:pic>
    </p:spTree>
    <p:extLst>
      <p:ext uri="{BB962C8B-B14F-4D97-AF65-F5344CB8AC3E}">
        <p14:creationId xmlns:p14="http://schemas.microsoft.com/office/powerpoint/2010/main" val="3904332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000" dirty="0">
                <a:solidFill>
                  <a:schemeClr val="accent1"/>
                </a:solidFill>
              </a:rPr>
              <a:t>Vote16: Our Progress</a:t>
            </a:r>
          </a:p>
        </p:txBody>
      </p:sp>
      <p:sp>
        <p:nvSpPr>
          <p:cNvPr id="3" name="Content Placeholder 2"/>
          <p:cNvSpPr>
            <a:spLocks noGrp="1"/>
          </p:cNvSpPr>
          <p:nvPr>
            <p:ph idx="1"/>
          </p:nvPr>
        </p:nvSpPr>
        <p:spPr/>
        <p:txBody>
          <a:bodyPr>
            <a:normAutofit/>
          </a:bodyPr>
          <a:lstStyle/>
          <a:p>
            <a:pPr>
              <a:buClr>
                <a:schemeClr val="accent1"/>
              </a:buClr>
            </a:pPr>
            <a:r>
              <a:rPr lang="en-US" sz="2400" dirty="0"/>
              <a:t>Laying Groundwork and Generating Attention</a:t>
            </a:r>
          </a:p>
          <a:p>
            <a:pPr lvl="1">
              <a:buClr>
                <a:schemeClr val="accent1"/>
              </a:buClr>
            </a:pPr>
            <a:r>
              <a:rPr lang="en-US" dirty="0"/>
              <a:t>White paper with legal research</a:t>
            </a:r>
          </a:p>
          <a:p>
            <a:pPr lvl="1">
              <a:buClr>
                <a:schemeClr val="accent1"/>
              </a:buClr>
            </a:pPr>
            <a:r>
              <a:rPr lang="en-US" dirty="0"/>
              <a:t>Website (Vote16USA.org)</a:t>
            </a:r>
          </a:p>
          <a:p>
            <a:pPr lvl="1">
              <a:buClr>
                <a:schemeClr val="accent1"/>
              </a:buClr>
            </a:pPr>
            <a:r>
              <a:rPr lang="en-US" dirty="0"/>
              <a:t>Youth Advisory Board</a:t>
            </a:r>
          </a:p>
          <a:p>
            <a:pPr lvl="1">
              <a:buClr>
                <a:schemeClr val="accent1"/>
              </a:buClr>
            </a:pPr>
            <a:r>
              <a:rPr lang="en-US" dirty="0"/>
              <a:t>More than 100 media hits</a:t>
            </a:r>
          </a:p>
          <a:p>
            <a:pPr>
              <a:buClr>
                <a:schemeClr val="accent1"/>
              </a:buClr>
            </a:pPr>
            <a:r>
              <a:rPr lang="en-US" sz="2400" dirty="0"/>
              <a:t>2016 Campaigns</a:t>
            </a:r>
          </a:p>
          <a:p>
            <a:pPr lvl="1">
              <a:buClr>
                <a:schemeClr val="accent1"/>
              </a:buClr>
            </a:pPr>
            <a:r>
              <a:rPr lang="en-US" dirty="0"/>
              <a:t>San Francisco ballot measure earned more than 172,000 votes to finish at 48%</a:t>
            </a:r>
          </a:p>
          <a:p>
            <a:pPr lvl="1">
              <a:buClr>
                <a:schemeClr val="accent1"/>
              </a:buClr>
            </a:pPr>
            <a:r>
              <a:rPr lang="en-US" dirty="0"/>
              <a:t>Berkeley ballot measure for school board elections won with 70%</a:t>
            </a:r>
          </a:p>
          <a:p>
            <a:pPr>
              <a:buClr>
                <a:schemeClr val="accent1"/>
              </a:buClr>
            </a:pPr>
            <a:endParaRPr lang="en-US" sz="2400" dirty="0"/>
          </a:p>
          <a:p>
            <a:pPr>
              <a:buClr>
                <a:schemeClr val="accent1"/>
              </a:buClr>
            </a:pPr>
            <a:endParaRPr lang="en-US" sz="2400" dirty="0"/>
          </a:p>
        </p:txBody>
      </p:sp>
      <p:pic>
        <p:nvPicPr>
          <p:cNvPr id="8" name="Picture 7" descr="Voting Age Logo transparent.png"/>
          <p:cNvPicPr>
            <a:picLocks noChangeAspect="1"/>
          </p:cNvPicPr>
          <p:nvPr/>
        </p:nvPicPr>
        <p:blipFill rotWithShape="1">
          <a:blip r:embed="rId2">
            <a:extLst>
              <a:ext uri="{28A0092B-C50C-407E-A947-70E740481C1C}">
                <a14:useLocalDpi xmlns:a14="http://schemas.microsoft.com/office/drawing/2010/main" val="0"/>
              </a:ext>
            </a:extLst>
          </a:blip>
          <a:srcRect b="24626"/>
          <a:stretch/>
        </p:blipFill>
        <p:spPr>
          <a:xfrm>
            <a:off x="101601" y="5837055"/>
            <a:ext cx="2072640" cy="421188"/>
          </a:xfrm>
          <a:prstGeom prst="rect">
            <a:avLst/>
          </a:prstGeom>
        </p:spPr>
      </p:pic>
    </p:spTree>
    <p:extLst>
      <p:ext uri="{BB962C8B-B14F-4D97-AF65-F5344CB8AC3E}">
        <p14:creationId xmlns:p14="http://schemas.microsoft.com/office/powerpoint/2010/main" val="28318554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000" dirty="0">
                <a:solidFill>
                  <a:schemeClr val="accent1"/>
                </a:solidFill>
              </a:rPr>
              <a:t>Vote16: Current Work and Future Goals</a:t>
            </a:r>
          </a:p>
        </p:txBody>
      </p:sp>
      <p:sp>
        <p:nvSpPr>
          <p:cNvPr id="3" name="Content Placeholder 2"/>
          <p:cNvSpPr>
            <a:spLocks noGrp="1"/>
          </p:cNvSpPr>
          <p:nvPr>
            <p:ph idx="1"/>
          </p:nvPr>
        </p:nvSpPr>
        <p:spPr/>
        <p:txBody>
          <a:bodyPr>
            <a:normAutofit/>
          </a:bodyPr>
          <a:lstStyle/>
          <a:p>
            <a:pPr>
              <a:buClr>
                <a:schemeClr val="accent1"/>
              </a:buClr>
            </a:pPr>
            <a:r>
              <a:rPr lang="en-US" dirty="0"/>
              <a:t>Supporting emerging campaigns and working with interested legislators in multiple states</a:t>
            </a:r>
          </a:p>
          <a:p>
            <a:pPr>
              <a:buClr>
                <a:schemeClr val="accent1"/>
              </a:buClr>
            </a:pPr>
            <a:r>
              <a:rPr lang="en-US" dirty="0"/>
              <a:t>Goals: </a:t>
            </a:r>
          </a:p>
          <a:p>
            <a:pPr lvl="1">
              <a:buClr>
                <a:schemeClr val="accent1"/>
              </a:buClr>
            </a:pPr>
            <a:r>
              <a:rPr lang="en-US" dirty="0"/>
              <a:t>Win multiple ballot measure campaigns in 2018/2020</a:t>
            </a:r>
          </a:p>
          <a:p>
            <a:pPr lvl="1">
              <a:buClr>
                <a:schemeClr val="accent1"/>
              </a:buClr>
            </a:pPr>
            <a:r>
              <a:rPr lang="en-US" dirty="0"/>
              <a:t>Bring the policy idea further into the mainstream</a:t>
            </a:r>
          </a:p>
          <a:p>
            <a:pPr lvl="1">
              <a:buClr>
                <a:schemeClr val="accent1"/>
              </a:buClr>
            </a:pPr>
            <a:r>
              <a:rPr lang="en-US" dirty="0"/>
              <a:t>Keep youth voice at the center</a:t>
            </a:r>
          </a:p>
        </p:txBody>
      </p:sp>
      <p:pic>
        <p:nvPicPr>
          <p:cNvPr id="7" name="Picture 6" descr="Voting Age Logo transparent.png"/>
          <p:cNvPicPr>
            <a:picLocks noChangeAspect="1"/>
          </p:cNvPicPr>
          <p:nvPr/>
        </p:nvPicPr>
        <p:blipFill rotWithShape="1">
          <a:blip r:embed="rId2">
            <a:extLst>
              <a:ext uri="{28A0092B-C50C-407E-A947-70E740481C1C}">
                <a14:useLocalDpi xmlns:a14="http://schemas.microsoft.com/office/drawing/2010/main" val="0"/>
              </a:ext>
            </a:extLst>
          </a:blip>
          <a:srcRect b="24626"/>
          <a:stretch/>
        </p:blipFill>
        <p:spPr>
          <a:xfrm>
            <a:off x="101601" y="5837055"/>
            <a:ext cx="2072640" cy="421188"/>
          </a:xfrm>
          <a:prstGeom prst="rect">
            <a:avLst/>
          </a:prstGeom>
        </p:spPr>
      </p:pic>
    </p:spTree>
    <p:extLst>
      <p:ext uri="{BB962C8B-B14F-4D97-AF65-F5344CB8AC3E}">
        <p14:creationId xmlns:p14="http://schemas.microsoft.com/office/powerpoint/2010/main" val="14325460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55763" b="86250"/>
          <a:stretch/>
        </p:blipFill>
        <p:spPr>
          <a:xfrm>
            <a:off x="2827164" y="3982147"/>
            <a:ext cx="2629603" cy="105775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750" b="50209"/>
          <a:stretch/>
        </p:blipFill>
        <p:spPr>
          <a:xfrm>
            <a:off x="-905494" y="989726"/>
            <a:ext cx="6341479" cy="295780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48750" b="13958"/>
          <a:stretch/>
        </p:blipFill>
        <p:spPr>
          <a:xfrm>
            <a:off x="3719870" y="934493"/>
            <a:ext cx="6319010" cy="3047654"/>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4237" r="9129" b="86250"/>
          <a:stretch/>
        </p:blipFill>
        <p:spPr>
          <a:xfrm>
            <a:off x="3262153" y="4796782"/>
            <a:ext cx="2772097" cy="1057751"/>
          </a:xfrm>
          <a:prstGeom prst="rect">
            <a:avLst/>
          </a:prstGeom>
        </p:spPr>
      </p:pic>
      <p:pic>
        <p:nvPicPr>
          <p:cNvPr id="10" name="Picture 9" descr="Voting Age Logo transparent.png"/>
          <p:cNvPicPr>
            <a:picLocks noChangeAspect="1"/>
          </p:cNvPicPr>
          <p:nvPr/>
        </p:nvPicPr>
        <p:blipFill rotWithShape="1">
          <a:blip r:embed="rId5">
            <a:extLst>
              <a:ext uri="{28A0092B-C50C-407E-A947-70E740481C1C}">
                <a14:useLocalDpi xmlns:a14="http://schemas.microsoft.com/office/drawing/2010/main" val="0"/>
              </a:ext>
            </a:extLst>
          </a:blip>
          <a:srcRect b="24626"/>
          <a:stretch/>
        </p:blipFill>
        <p:spPr>
          <a:xfrm>
            <a:off x="101601" y="5837055"/>
            <a:ext cx="2072640" cy="421188"/>
          </a:xfrm>
          <a:prstGeom prst="rect">
            <a:avLst/>
          </a:prstGeom>
        </p:spPr>
      </p:pic>
    </p:spTree>
    <p:extLst>
      <p:ext uri="{BB962C8B-B14F-4D97-AF65-F5344CB8AC3E}">
        <p14:creationId xmlns:p14="http://schemas.microsoft.com/office/powerpoint/2010/main" val="1495320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54909" y="441960"/>
            <a:ext cx="4616335" cy="5974080"/>
          </a:xfrm>
          <a:prstGeom prst="rect">
            <a:avLst/>
          </a:prstGeom>
        </p:spPr>
      </p:pic>
      <p:pic>
        <p:nvPicPr>
          <p:cNvPr id="5" name="Picture 4" descr="Voting Age Logo transparent.png"/>
          <p:cNvPicPr>
            <a:picLocks noChangeAspect="1"/>
          </p:cNvPicPr>
          <p:nvPr/>
        </p:nvPicPr>
        <p:blipFill rotWithShape="1">
          <a:blip r:embed="rId3">
            <a:extLst>
              <a:ext uri="{28A0092B-C50C-407E-A947-70E740481C1C}">
                <a14:useLocalDpi xmlns:a14="http://schemas.microsoft.com/office/drawing/2010/main" val="0"/>
              </a:ext>
            </a:extLst>
          </a:blip>
          <a:srcRect b="24626"/>
          <a:stretch/>
        </p:blipFill>
        <p:spPr>
          <a:xfrm>
            <a:off x="101601" y="5837055"/>
            <a:ext cx="2072640" cy="421188"/>
          </a:xfrm>
          <a:prstGeom prst="rect">
            <a:avLst/>
          </a:prstGeom>
        </p:spPr>
      </p:pic>
    </p:spTree>
    <p:extLst>
      <p:ext uri="{BB962C8B-B14F-4D97-AF65-F5344CB8AC3E}">
        <p14:creationId xmlns:p14="http://schemas.microsoft.com/office/powerpoint/2010/main" val="1171251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US" sz="4000" dirty="0"/>
              <a:t>Oliver York</a:t>
            </a:r>
            <a:br>
              <a:rPr lang="en-US" sz="4000" dirty="0"/>
            </a:br>
            <a:r>
              <a:rPr lang="en-US" sz="4000" dirty="0"/>
              <a:t>Youth Leader</a:t>
            </a:r>
          </a:p>
        </p:txBody>
      </p:sp>
      <p:pic>
        <p:nvPicPr>
          <p:cNvPr id="9" name="Picture 8" descr="Voting Age Logo transparent.png"/>
          <p:cNvPicPr>
            <a:picLocks noChangeAspect="1"/>
          </p:cNvPicPr>
          <p:nvPr/>
        </p:nvPicPr>
        <p:blipFill rotWithShape="1">
          <a:blip r:embed="rId2">
            <a:extLst>
              <a:ext uri="{28A0092B-C50C-407E-A947-70E740481C1C}">
                <a14:useLocalDpi xmlns:a14="http://schemas.microsoft.com/office/drawing/2010/main" val="0"/>
              </a:ext>
            </a:extLst>
          </a:blip>
          <a:srcRect b="18482"/>
          <a:stretch/>
        </p:blipFill>
        <p:spPr>
          <a:xfrm>
            <a:off x="3060889" y="4069945"/>
            <a:ext cx="3022221" cy="664223"/>
          </a:xfrm>
          <a:prstGeom prst="rect">
            <a:avLst/>
          </a:prstGeom>
        </p:spPr>
      </p:pic>
    </p:spTree>
    <p:extLst>
      <p:ext uri="{BB962C8B-B14F-4D97-AF65-F5344CB8AC3E}">
        <p14:creationId xmlns:p14="http://schemas.microsoft.com/office/powerpoint/2010/main" val="1506348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790768"/>
            <a:ext cx="7772400" cy="2387600"/>
          </a:xfrm>
        </p:spPr>
        <p:txBody>
          <a:bodyPr>
            <a:normAutofit/>
          </a:bodyPr>
          <a:lstStyle/>
          <a:p>
            <a:r>
              <a:rPr lang="en-US" sz="4000" dirty="0"/>
              <a:t>Youth Organizing</a:t>
            </a:r>
            <a:br>
              <a:rPr lang="en-US" sz="4000" dirty="0"/>
            </a:br>
            <a:endParaRPr lang="en-US" sz="4000" dirty="0"/>
          </a:p>
        </p:txBody>
      </p:sp>
      <p:pic>
        <p:nvPicPr>
          <p:cNvPr id="4" name="Picture 20" descr="Image result for Funders Collaborative on Youth Organiz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397" y="2852153"/>
            <a:ext cx="1741205" cy="10064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32906" y="4180116"/>
            <a:ext cx="2278188" cy="553998"/>
          </a:xfrm>
          <a:prstGeom prst="rect">
            <a:avLst/>
          </a:prstGeom>
          <a:noFill/>
        </p:spPr>
        <p:txBody>
          <a:bodyPr wrap="none" rtlCol="0">
            <a:spAutoFit/>
          </a:bodyPr>
          <a:lstStyle/>
          <a:p>
            <a:r>
              <a:rPr lang="en-US" sz="3000" dirty="0"/>
              <a:t>Eric Braxton</a:t>
            </a:r>
          </a:p>
        </p:txBody>
      </p:sp>
    </p:spTree>
    <p:extLst>
      <p:ext uri="{BB962C8B-B14F-4D97-AF65-F5344CB8AC3E}">
        <p14:creationId xmlns:p14="http://schemas.microsoft.com/office/powerpoint/2010/main" val="27809260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6" y="345613"/>
            <a:ext cx="8308975" cy="1143000"/>
          </a:xfrm>
        </p:spPr>
        <p:txBody>
          <a:bodyPr>
            <a:normAutofit/>
          </a:bodyPr>
          <a:lstStyle/>
          <a:p>
            <a:r>
              <a:rPr lang="en-US" sz="3000" dirty="0"/>
              <a:t>What is Youth Organizing? </a:t>
            </a:r>
          </a:p>
        </p:txBody>
      </p:sp>
      <p:sp>
        <p:nvSpPr>
          <p:cNvPr id="3" name="Content Placeholder 2"/>
          <p:cNvSpPr>
            <a:spLocks noGrp="1"/>
          </p:cNvSpPr>
          <p:nvPr>
            <p:ph idx="1"/>
          </p:nvPr>
        </p:nvSpPr>
        <p:spPr>
          <a:xfrm>
            <a:off x="333376" y="1803400"/>
            <a:ext cx="8226426" cy="4724400"/>
          </a:xfrm>
        </p:spPr>
        <p:txBody>
          <a:bodyPr>
            <a:noAutofit/>
          </a:bodyPr>
          <a:lstStyle/>
          <a:p>
            <a:pPr>
              <a:buClr>
                <a:schemeClr val="accent1"/>
              </a:buClr>
            </a:pPr>
            <a:r>
              <a:rPr lang="en-US" sz="2400" dirty="0"/>
              <a:t>Community based organizations engage young people during out of school time</a:t>
            </a:r>
          </a:p>
          <a:p>
            <a:pPr>
              <a:buClr>
                <a:schemeClr val="accent1"/>
              </a:buClr>
            </a:pPr>
            <a:r>
              <a:rPr lang="en-US" sz="2400" dirty="0"/>
              <a:t>Engage mainly low-income young people of color</a:t>
            </a:r>
          </a:p>
          <a:p>
            <a:pPr>
              <a:buClr>
                <a:schemeClr val="accent1"/>
              </a:buClr>
            </a:pPr>
            <a:r>
              <a:rPr lang="en-US" sz="2400" dirty="0"/>
              <a:t>Young people themselves are primary decision makers</a:t>
            </a:r>
          </a:p>
          <a:p>
            <a:pPr>
              <a:buClr>
                <a:schemeClr val="accent1"/>
              </a:buClr>
            </a:pPr>
            <a:r>
              <a:rPr lang="en-US" sz="2400" dirty="0"/>
              <a:t>Support young people in developing leadership, social and emotional, and academic skills</a:t>
            </a:r>
          </a:p>
          <a:p>
            <a:pPr>
              <a:buClr>
                <a:schemeClr val="accent1"/>
              </a:buClr>
            </a:pPr>
            <a:r>
              <a:rPr lang="en-US" sz="2400" dirty="0"/>
              <a:t>Engage young people themselves in identifying issues and taking collective action</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D7540D-DA9F-4A45-BD9D-8B007B017BAD}" type="slidenum">
              <a:rPr kumimoji="0" lang="en-US" sz="1200" b="0" i="0" u="none" strike="noStrike" kern="1200" cap="none" spc="0" normalizeH="0" baseline="0" noProof="0" smtClean="0">
                <a:ln>
                  <a:noFill/>
                </a:ln>
                <a:solidFill>
                  <a:srgbClr val="7C8F97">
                    <a:lumMod val="60000"/>
                    <a:lumOff val="40000"/>
                  </a:srgbClr>
                </a:solidFill>
                <a:effectLst/>
                <a:uLnTx/>
                <a:uFillTx/>
                <a:latin typeface="Calisto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srgbClr val="7C8F97">
                  <a:lumMod val="60000"/>
                  <a:lumOff val="40000"/>
                </a:srgbClr>
              </a:solidFill>
              <a:effectLst/>
              <a:uLnTx/>
              <a:uFillTx/>
              <a:latin typeface="Calisto MT"/>
              <a:ea typeface="+mn-ea"/>
              <a:cs typeface="+mn-cs"/>
            </a:endParaRPr>
          </a:p>
        </p:txBody>
      </p:sp>
      <p:pic>
        <p:nvPicPr>
          <p:cNvPr id="5" name="Picture 20" descr="Image result for Funders Collaborative on Youth Organiz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760" y="108950"/>
            <a:ext cx="1158240" cy="66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896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000" dirty="0"/>
              <a:t>Presidential-Midterm Engagement Gap</a:t>
            </a:r>
          </a:p>
        </p:txBody>
      </p:sp>
      <p:pic>
        <p:nvPicPr>
          <p:cNvPr id="4" name="Picture 3"/>
          <p:cNvPicPr>
            <a:picLocks noChangeAspect="1"/>
          </p:cNvPicPr>
          <p:nvPr/>
        </p:nvPicPr>
        <p:blipFill>
          <a:blip r:embed="rId3"/>
          <a:stretch>
            <a:fillRect/>
          </a:stretch>
        </p:blipFill>
        <p:spPr>
          <a:xfrm>
            <a:off x="1440070" y="1854537"/>
            <a:ext cx="6263861" cy="3943705"/>
          </a:xfrm>
          <a:prstGeom prst="rect">
            <a:avLst/>
          </a:prstGeom>
        </p:spPr>
      </p:pic>
      <p:pic>
        <p:nvPicPr>
          <p:cNvPr id="5" name="Picture 2" descr="https://adpaascu.files.wordpress.com/2014/03/circle-logo-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8504" y="5836849"/>
            <a:ext cx="1513490" cy="43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0096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76238" y="152400"/>
            <a:ext cx="8386762" cy="758825"/>
          </a:xfrm>
        </p:spPr>
        <p:txBody>
          <a:bodyPr rtlCol="0">
            <a:normAutofit/>
          </a:bodyPr>
          <a:lstStyle/>
          <a:p>
            <a:pPr eaLnBrk="1" fontAlgn="auto" hangingPunct="1">
              <a:spcAft>
                <a:spcPts val="0"/>
              </a:spcAft>
              <a:defRPr/>
            </a:pPr>
            <a:r>
              <a:rPr lang="en-US" sz="3000" dirty="0">
                <a:ea typeface="+mj-ea"/>
              </a:rPr>
              <a:t>Youth Engagement Continuum</a:t>
            </a:r>
          </a:p>
        </p:txBody>
      </p:sp>
      <p:grpSp>
        <p:nvGrpSpPr>
          <p:cNvPr id="3075" name="Group 26"/>
          <p:cNvGrpSpPr>
            <a:grpSpLocks/>
          </p:cNvGrpSpPr>
          <p:nvPr/>
        </p:nvGrpSpPr>
        <p:grpSpPr bwMode="auto">
          <a:xfrm>
            <a:off x="249238" y="772780"/>
            <a:ext cx="8561387" cy="1079803"/>
            <a:chOff x="279397" y="2903850"/>
            <a:chExt cx="8561332" cy="1079457"/>
          </a:xfrm>
        </p:grpSpPr>
        <p:cxnSp>
          <p:nvCxnSpPr>
            <p:cNvPr id="11" name="Straight Arrow Connector 10"/>
            <p:cNvCxnSpPr/>
            <p:nvPr/>
          </p:nvCxnSpPr>
          <p:spPr>
            <a:xfrm>
              <a:off x="279397" y="3429466"/>
              <a:ext cx="8561332" cy="0"/>
            </a:xfrm>
            <a:prstGeom prst="straightConnector1">
              <a:avLst/>
            </a:prstGeom>
            <a:ln w="50800">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06396" y="3460255"/>
              <a:ext cx="1828788" cy="52305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B5A60">
                      <a:lumMod val="75000"/>
                    </a:srgbClr>
                  </a:solidFill>
                  <a:effectLst/>
                  <a:uLnTx/>
                  <a:uFillTx/>
                  <a:latin typeface="Aharoni" pitchFamily="2" charset="-79"/>
                  <a:ea typeface="+mn-ea"/>
                  <a:cs typeface="Aharoni" pitchFamily="2" charset="-79"/>
                </a:rPr>
                <a:t>Youth Services Approach</a:t>
              </a:r>
            </a:p>
          </p:txBody>
        </p:sp>
        <p:sp>
          <p:nvSpPr>
            <p:cNvPr id="19" name="TextBox 18"/>
            <p:cNvSpPr txBox="1"/>
            <p:nvPr/>
          </p:nvSpPr>
          <p:spPr>
            <a:xfrm>
              <a:off x="2031986" y="3453911"/>
              <a:ext cx="1828788" cy="52305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B5A60">
                      <a:lumMod val="75000"/>
                    </a:srgbClr>
                  </a:solidFill>
                  <a:effectLst/>
                  <a:uLnTx/>
                  <a:uFillTx/>
                  <a:latin typeface="Aharoni" pitchFamily="2" charset="-79"/>
                  <a:ea typeface="+mn-ea"/>
                  <a:cs typeface="Aharoni" pitchFamily="2" charset="-79"/>
                </a:rPr>
                <a:t>Youth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B5A60">
                      <a:lumMod val="75000"/>
                    </a:srgbClr>
                  </a:solidFill>
                  <a:effectLst/>
                  <a:uLnTx/>
                  <a:uFillTx/>
                  <a:latin typeface="Aharoni" pitchFamily="2" charset="-79"/>
                  <a:ea typeface="+mn-ea"/>
                  <a:cs typeface="Aharoni" pitchFamily="2" charset="-79"/>
                </a:rPr>
                <a:t>Development</a:t>
              </a:r>
            </a:p>
          </p:txBody>
        </p:sp>
        <p:sp>
          <p:nvSpPr>
            <p:cNvPr id="20" name="TextBox 19"/>
            <p:cNvSpPr txBox="1"/>
            <p:nvPr/>
          </p:nvSpPr>
          <p:spPr>
            <a:xfrm>
              <a:off x="3557563" y="3439626"/>
              <a:ext cx="1827201" cy="52305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B5A60">
                      <a:lumMod val="75000"/>
                    </a:srgbClr>
                  </a:solidFill>
                  <a:effectLst/>
                  <a:uLnTx/>
                  <a:uFillTx/>
                  <a:latin typeface="Aharoni" pitchFamily="2" charset="-79"/>
                  <a:ea typeface="+mn-ea"/>
                  <a:cs typeface="Aharoni" pitchFamily="2" charset="-79"/>
                </a:rPr>
                <a:t>Youth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B5A60">
                      <a:lumMod val="75000"/>
                    </a:srgbClr>
                  </a:solidFill>
                  <a:effectLst/>
                  <a:uLnTx/>
                  <a:uFillTx/>
                  <a:latin typeface="Aharoni" pitchFamily="2" charset="-79"/>
                  <a:ea typeface="+mn-ea"/>
                  <a:cs typeface="Aharoni" pitchFamily="2" charset="-79"/>
                </a:rPr>
                <a:t>Leadership</a:t>
              </a:r>
            </a:p>
          </p:txBody>
        </p:sp>
        <p:sp>
          <p:nvSpPr>
            <p:cNvPr id="21" name="TextBox 20"/>
            <p:cNvSpPr txBox="1"/>
            <p:nvPr/>
          </p:nvSpPr>
          <p:spPr>
            <a:xfrm>
              <a:off x="5308565" y="3438041"/>
              <a:ext cx="1828788" cy="52305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B5A60">
                      <a:lumMod val="75000"/>
                    </a:srgbClr>
                  </a:solidFill>
                  <a:effectLst/>
                  <a:uLnTx/>
                  <a:uFillTx/>
                  <a:latin typeface="Aharoni" pitchFamily="2" charset="-79"/>
                  <a:ea typeface="+mn-ea"/>
                  <a:cs typeface="Aharoni" pitchFamily="2" charset="-79"/>
                </a:rPr>
                <a:t>Civic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B5A60">
                      <a:lumMod val="75000"/>
                    </a:srgbClr>
                  </a:solidFill>
                  <a:effectLst/>
                  <a:uLnTx/>
                  <a:uFillTx/>
                  <a:latin typeface="Aharoni" pitchFamily="2" charset="-79"/>
                  <a:ea typeface="+mn-ea"/>
                  <a:cs typeface="Aharoni" pitchFamily="2" charset="-79"/>
                </a:rPr>
                <a:t>Engagement</a:t>
              </a:r>
            </a:p>
          </p:txBody>
        </p:sp>
        <p:sp>
          <p:nvSpPr>
            <p:cNvPr id="22" name="TextBox 21"/>
            <p:cNvSpPr txBox="1"/>
            <p:nvPr/>
          </p:nvSpPr>
          <p:spPr>
            <a:xfrm>
              <a:off x="7011941" y="3447563"/>
              <a:ext cx="1828788" cy="52305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B5A60">
                      <a:lumMod val="75000"/>
                    </a:srgbClr>
                  </a:solidFill>
                  <a:effectLst/>
                  <a:uLnTx/>
                  <a:uFillTx/>
                  <a:latin typeface="Aharoni" pitchFamily="2" charset="-79"/>
                  <a:ea typeface="+mn-ea"/>
                  <a:cs typeface="Aharoni" pitchFamily="2" charset="-79"/>
                </a:rPr>
                <a:t>Youth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B5A60">
                      <a:lumMod val="75000"/>
                    </a:srgbClr>
                  </a:solidFill>
                  <a:effectLst/>
                  <a:uLnTx/>
                  <a:uFillTx/>
                  <a:latin typeface="Aharoni" pitchFamily="2" charset="-79"/>
                  <a:ea typeface="+mn-ea"/>
                  <a:cs typeface="Aharoni" pitchFamily="2" charset="-79"/>
                </a:rPr>
                <a:t>Organizing</a:t>
              </a:r>
            </a:p>
          </p:txBody>
        </p:sp>
        <p:sp>
          <p:nvSpPr>
            <p:cNvPr id="23" name="TextBox 22"/>
            <p:cNvSpPr txBox="1"/>
            <p:nvPr/>
          </p:nvSpPr>
          <p:spPr>
            <a:xfrm>
              <a:off x="406396" y="2995263"/>
              <a:ext cx="1828788" cy="307875"/>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B5A60">
                      <a:lumMod val="75000"/>
                    </a:srgbClr>
                  </a:solidFill>
                  <a:effectLst/>
                  <a:uLnTx/>
                  <a:uFillTx/>
                  <a:latin typeface="Aharoni" pitchFamily="2" charset="-79"/>
                  <a:ea typeface="+mn-ea"/>
                  <a:cs typeface="Aharoni" pitchFamily="2" charset="-79"/>
                </a:rPr>
                <a:t>INTERVENTION</a:t>
              </a:r>
            </a:p>
          </p:txBody>
        </p:sp>
        <p:sp>
          <p:nvSpPr>
            <p:cNvPr id="24" name="TextBox 23"/>
            <p:cNvSpPr txBox="1"/>
            <p:nvPr/>
          </p:nvSpPr>
          <p:spPr>
            <a:xfrm>
              <a:off x="2235184" y="2995263"/>
              <a:ext cx="1828788" cy="307875"/>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B5A60">
                      <a:lumMod val="75000"/>
                    </a:srgbClr>
                  </a:solidFill>
                  <a:effectLst/>
                  <a:uLnTx/>
                  <a:uFillTx/>
                  <a:latin typeface="Aharoni" pitchFamily="2" charset="-79"/>
                  <a:ea typeface="+mn-ea"/>
                  <a:cs typeface="Aharoni" pitchFamily="2" charset="-79"/>
                </a:rPr>
                <a:t>DEVELOPMENT</a:t>
              </a:r>
            </a:p>
          </p:txBody>
        </p:sp>
        <p:sp>
          <p:nvSpPr>
            <p:cNvPr id="25" name="TextBox 24"/>
            <p:cNvSpPr txBox="1"/>
            <p:nvPr/>
          </p:nvSpPr>
          <p:spPr>
            <a:xfrm>
              <a:off x="4081435" y="2903850"/>
              <a:ext cx="2733657" cy="52305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B5A60">
                      <a:lumMod val="75000"/>
                    </a:srgbClr>
                  </a:solidFill>
                  <a:effectLst/>
                  <a:uLnTx/>
                  <a:uFillTx/>
                  <a:latin typeface="Aharoni" pitchFamily="2" charset="-79"/>
                  <a:ea typeface="+mn-ea"/>
                  <a:cs typeface="Aharoni" pitchFamily="2" charset="-79"/>
                </a:rPr>
                <a:t>COLLECTIVE EMPOWERMENT</a:t>
              </a:r>
            </a:p>
          </p:txBody>
        </p:sp>
        <p:sp>
          <p:nvSpPr>
            <p:cNvPr id="26" name="TextBox 25"/>
            <p:cNvSpPr txBox="1"/>
            <p:nvPr/>
          </p:nvSpPr>
          <p:spPr>
            <a:xfrm>
              <a:off x="6832555" y="2934327"/>
              <a:ext cx="1828788" cy="52305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B5A60">
                      <a:lumMod val="75000"/>
                    </a:srgbClr>
                  </a:solidFill>
                  <a:effectLst/>
                  <a:uLnTx/>
                  <a:uFillTx/>
                  <a:latin typeface="Aharoni" pitchFamily="2" charset="-79"/>
                  <a:ea typeface="+mn-ea"/>
                  <a:cs typeface="Aharoni" pitchFamily="2" charset="-79"/>
                </a:rPr>
                <a:t>SYSTEMIC CHANGE</a:t>
              </a:r>
            </a:p>
          </p:txBody>
        </p:sp>
      </p:grpSp>
      <p:graphicFrame>
        <p:nvGraphicFramePr>
          <p:cNvPr id="4" name="Table 3"/>
          <p:cNvGraphicFramePr>
            <a:graphicFrameLocks noGrp="1"/>
          </p:cNvGraphicFramePr>
          <p:nvPr>
            <p:extLst>
              <p:ext uri="{D42A27DB-BD31-4B8C-83A1-F6EECF244321}">
                <p14:modId xmlns:p14="http://schemas.microsoft.com/office/powerpoint/2010/main" val="1867873696"/>
              </p:ext>
            </p:extLst>
          </p:nvPr>
        </p:nvGraphicFramePr>
        <p:xfrm>
          <a:off x="249238" y="1889737"/>
          <a:ext cx="8661081" cy="4331654"/>
        </p:xfrm>
        <a:graphic>
          <a:graphicData uri="http://schemas.openxmlformats.org/drawingml/2006/table">
            <a:tbl>
              <a:tblPr/>
              <a:tblGrid>
                <a:gridCol w="1731887">
                  <a:extLst>
                    <a:ext uri="{9D8B030D-6E8A-4147-A177-3AD203B41FA5}">
                      <a16:colId xmlns:a16="http://schemas.microsoft.com/office/drawing/2014/main" val="20000"/>
                    </a:ext>
                  </a:extLst>
                </a:gridCol>
                <a:gridCol w="1731887">
                  <a:extLst>
                    <a:ext uri="{9D8B030D-6E8A-4147-A177-3AD203B41FA5}">
                      <a16:colId xmlns:a16="http://schemas.microsoft.com/office/drawing/2014/main" val="20001"/>
                    </a:ext>
                  </a:extLst>
                </a:gridCol>
                <a:gridCol w="1733533">
                  <a:extLst>
                    <a:ext uri="{9D8B030D-6E8A-4147-A177-3AD203B41FA5}">
                      <a16:colId xmlns:a16="http://schemas.microsoft.com/office/drawing/2014/main" val="20002"/>
                    </a:ext>
                  </a:extLst>
                </a:gridCol>
                <a:gridCol w="1731887">
                  <a:extLst>
                    <a:ext uri="{9D8B030D-6E8A-4147-A177-3AD203B41FA5}">
                      <a16:colId xmlns:a16="http://schemas.microsoft.com/office/drawing/2014/main" val="20003"/>
                    </a:ext>
                  </a:extLst>
                </a:gridCol>
                <a:gridCol w="1731887">
                  <a:extLst>
                    <a:ext uri="{9D8B030D-6E8A-4147-A177-3AD203B41FA5}">
                      <a16:colId xmlns:a16="http://schemas.microsoft.com/office/drawing/2014/main" val="20004"/>
                    </a:ext>
                  </a:extLst>
                </a:gridCol>
              </a:tblGrid>
              <a:tr h="738222">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FFFFFF"/>
                        </a:solidFill>
                        <a:effectLst/>
                        <a:latin typeface="Calibri" charset="0"/>
                        <a:ea typeface="MS PGothic" charset="-128"/>
                      </a:endParaRPr>
                    </a:p>
                  </a:txBody>
                  <a:tcPr marL="91448" marR="91448"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FFFFFF"/>
                        </a:solidFill>
                        <a:effectLst/>
                        <a:latin typeface="Calibri" charset="0"/>
                        <a:ea typeface="MS PGothic" charset="-128"/>
                      </a:endParaRPr>
                    </a:p>
                  </a:txBody>
                  <a:tcPr marL="91448" marR="91448"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1" u="none" strike="noStrike" cap="none" normalizeH="0" baseline="0" dirty="0">
                          <a:ln>
                            <a:noFill/>
                          </a:ln>
                          <a:solidFill>
                            <a:srgbClr val="FFFFFF"/>
                          </a:solidFill>
                          <a:effectLst/>
                          <a:latin typeface="Calibri" charset="0"/>
                          <a:ea typeface="MS PGothic" charset="-128"/>
                        </a:rPr>
                        <a:t>Includes components of youth development approach plus:</a:t>
                      </a:r>
                    </a:p>
                  </a:txBody>
                  <a:tcPr marL="91448" marR="91448"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1" u="none" strike="noStrike" cap="none" normalizeH="0" baseline="0">
                          <a:ln>
                            <a:noFill/>
                          </a:ln>
                          <a:solidFill>
                            <a:srgbClr val="FFFFFF"/>
                          </a:solidFill>
                          <a:effectLst/>
                          <a:latin typeface="Calibri" charset="0"/>
                          <a:ea typeface="MS PGothic" charset="-128"/>
                        </a:rPr>
                        <a:t>Includes components of youth development &amp; youth leadership plus:</a:t>
                      </a:r>
                    </a:p>
                  </a:txBody>
                  <a:tcPr marL="91448" marR="91448"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1" u="none" strike="noStrike" cap="none" normalizeH="0" baseline="0">
                          <a:ln>
                            <a:noFill/>
                          </a:ln>
                          <a:solidFill>
                            <a:srgbClr val="FFFFFF"/>
                          </a:solidFill>
                          <a:effectLst/>
                          <a:latin typeface="Calibri" charset="0"/>
                          <a:ea typeface="MS PGothic" charset="-128"/>
                        </a:rPr>
                        <a:t>Includes components of youth development, youth leadership and civic engagement plus:</a:t>
                      </a:r>
                    </a:p>
                  </a:txBody>
                  <a:tcPr marL="91448" marR="91448"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569642">
                <a:tc>
                  <a:txBody>
                    <a:bodyPr/>
                    <a:lstStyle>
                      <a:lvl1pPr marL="112713" indent="-112713">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112713" marR="0" lvl="0" indent="-112713"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a:ln>
                            <a:noFill/>
                          </a:ln>
                          <a:solidFill>
                            <a:schemeClr val="tx2"/>
                          </a:solidFill>
                          <a:effectLst/>
                          <a:latin typeface="Calibri" charset="0"/>
                          <a:ea typeface="MS PGothic" charset="-128"/>
                        </a:rPr>
                        <a:t>Defines young people as clients</a:t>
                      </a:r>
                    </a:p>
                    <a:p>
                      <a:pPr marL="112713" marR="0" lvl="0" indent="-112713"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a:ln>
                            <a:noFill/>
                          </a:ln>
                          <a:solidFill>
                            <a:schemeClr val="tx2"/>
                          </a:solidFill>
                          <a:effectLst/>
                          <a:latin typeface="Calibri" charset="0"/>
                          <a:ea typeface="MS PGothic" charset="-128"/>
                        </a:rPr>
                        <a:t>Provides services to address individual problems and pathologies of young people</a:t>
                      </a:r>
                    </a:p>
                    <a:p>
                      <a:pPr marL="112713" marR="0" lvl="0" indent="-112713"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a:ln>
                            <a:noFill/>
                          </a:ln>
                          <a:solidFill>
                            <a:schemeClr val="tx2"/>
                          </a:solidFill>
                          <a:effectLst/>
                          <a:latin typeface="Calibri" charset="0"/>
                          <a:ea typeface="MS PGothic" charset="-128"/>
                        </a:rPr>
                        <a:t>Programming defined around treatment and prevention</a:t>
                      </a:r>
                    </a:p>
                  </a:txBody>
                  <a:tcPr marL="91448" marR="91448"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marL="112713" indent="-112713">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112713" marR="0" lvl="0" indent="-112713"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dirty="0">
                          <a:ln>
                            <a:noFill/>
                          </a:ln>
                          <a:solidFill>
                            <a:schemeClr val="tx2"/>
                          </a:solidFill>
                          <a:effectLst/>
                          <a:latin typeface="Calibri" charset="0"/>
                          <a:ea typeface="MS PGothic" charset="-128"/>
                        </a:rPr>
                        <a:t>Provides services and support, access to caring adults and safe spaces</a:t>
                      </a:r>
                    </a:p>
                    <a:p>
                      <a:pPr marL="112713" marR="0" lvl="0" indent="-112713"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dirty="0">
                          <a:ln>
                            <a:noFill/>
                          </a:ln>
                          <a:solidFill>
                            <a:schemeClr val="tx2"/>
                          </a:solidFill>
                          <a:effectLst/>
                          <a:latin typeface="Calibri" charset="0"/>
                          <a:ea typeface="MS PGothic" charset="-128"/>
                        </a:rPr>
                        <a:t>Provides opportunities for growth and development of young people</a:t>
                      </a:r>
                    </a:p>
                    <a:p>
                      <a:pPr marL="112713" marR="0" lvl="0" indent="-112713"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dirty="0">
                          <a:ln>
                            <a:noFill/>
                          </a:ln>
                          <a:solidFill>
                            <a:schemeClr val="tx2"/>
                          </a:solidFill>
                          <a:effectLst/>
                          <a:latin typeface="Calibri" charset="0"/>
                          <a:ea typeface="MS PGothic" charset="-128"/>
                        </a:rPr>
                        <a:t>Meets young people where they are</a:t>
                      </a:r>
                    </a:p>
                    <a:p>
                      <a:pPr marL="112713" marR="0" lvl="0" indent="-112713"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dirty="0">
                          <a:ln>
                            <a:noFill/>
                          </a:ln>
                          <a:solidFill>
                            <a:schemeClr val="tx2"/>
                          </a:solidFill>
                          <a:effectLst/>
                          <a:latin typeface="Calibri" charset="0"/>
                          <a:ea typeface="MS PGothic" charset="-128"/>
                        </a:rPr>
                        <a:t>Builds young people</a:t>
                      </a:r>
                      <a:r>
                        <a:rPr kumimoji="0" lang="ja-JP" altLang="en-US" sz="1200" b="0" i="0" u="none" strike="noStrike" cap="none" normalizeH="0" baseline="0" dirty="0">
                          <a:ln>
                            <a:noFill/>
                          </a:ln>
                          <a:solidFill>
                            <a:schemeClr val="tx2"/>
                          </a:solidFill>
                          <a:effectLst/>
                          <a:latin typeface="Calibri" charset="0"/>
                          <a:ea typeface="MS PGothic" charset="-128"/>
                        </a:rPr>
                        <a:t>’</a:t>
                      </a:r>
                      <a:r>
                        <a:rPr kumimoji="0" lang="en-US" altLang="ja-JP" sz="1200" b="0" i="0" u="none" strike="noStrike" cap="none" normalizeH="0" baseline="0" dirty="0">
                          <a:ln>
                            <a:noFill/>
                          </a:ln>
                          <a:solidFill>
                            <a:schemeClr val="tx2"/>
                          </a:solidFill>
                          <a:effectLst/>
                          <a:latin typeface="Calibri" charset="0"/>
                          <a:ea typeface="MS PGothic" charset="-128"/>
                        </a:rPr>
                        <a:t>s individual competencies</a:t>
                      </a:r>
                    </a:p>
                    <a:p>
                      <a:pPr marL="112713" marR="0" lvl="0" indent="-112713"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dirty="0">
                          <a:ln>
                            <a:noFill/>
                          </a:ln>
                          <a:solidFill>
                            <a:schemeClr val="tx2"/>
                          </a:solidFill>
                          <a:effectLst/>
                          <a:latin typeface="Calibri" charset="0"/>
                          <a:ea typeface="MS PGothic" charset="-128"/>
                        </a:rPr>
                        <a:t>Provides age-appropriate support</a:t>
                      </a:r>
                    </a:p>
                    <a:p>
                      <a:pPr marL="112713" marR="0" lvl="0" indent="-112713"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dirty="0">
                          <a:ln>
                            <a:noFill/>
                          </a:ln>
                          <a:solidFill>
                            <a:schemeClr val="tx2"/>
                          </a:solidFill>
                          <a:effectLst/>
                          <a:latin typeface="Calibri" charset="0"/>
                          <a:ea typeface="MS PGothic" charset="-128"/>
                        </a:rPr>
                        <a:t>Emphasizes positive self-identity</a:t>
                      </a:r>
                    </a:p>
                    <a:p>
                      <a:pPr marL="112713" marR="0" lvl="0" indent="-112713"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dirty="0">
                          <a:ln>
                            <a:noFill/>
                          </a:ln>
                          <a:solidFill>
                            <a:schemeClr val="tx2"/>
                          </a:solidFill>
                          <a:effectLst/>
                          <a:latin typeface="Calibri" charset="0"/>
                          <a:ea typeface="MS PGothic" charset="-128"/>
                        </a:rPr>
                        <a:t>Supports youth-adult partnerships </a:t>
                      </a:r>
                    </a:p>
                  </a:txBody>
                  <a:tcPr marL="91448" marR="91448"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marL="171450" indent="-171450">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dirty="0">
                          <a:ln>
                            <a:noFill/>
                          </a:ln>
                          <a:solidFill>
                            <a:schemeClr val="tx2"/>
                          </a:solidFill>
                          <a:effectLst/>
                          <a:latin typeface="Calibri" charset="0"/>
                          <a:ea typeface="MS PGothic" charset="-128"/>
                        </a:rPr>
                        <a:t>Builds in authentic youth leadership opportunities within programming and organization</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dirty="0">
                          <a:ln>
                            <a:noFill/>
                          </a:ln>
                          <a:solidFill>
                            <a:schemeClr val="tx2"/>
                          </a:solidFill>
                          <a:effectLst/>
                          <a:latin typeface="Calibri" charset="0"/>
                          <a:ea typeface="MS PGothic" charset="-128"/>
                        </a:rPr>
                        <a:t>Helps young people deepen historical and cultural understanding of their experiences and community issues</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dirty="0">
                          <a:ln>
                            <a:noFill/>
                          </a:ln>
                          <a:solidFill>
                            <a:schemeClr val="tx2"/>
                          </a:solidFill>
                          <a:effectLst/>
                          <a:latin typeface="Calibri" charset="0"/>
                          <a:ea typeface="MS PGothic" charset="-128"/>
                        </a:rPr>
                        <a:t>Builds skills and capacities of young people to be decision makers and problem solvers</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dirty="0">
                          <a:ln>
                            <a:noFill/>
                          </a:ln>
                          <a:solidFill>
                            <a:schemeClr val="tx2"/>
                          </a:solidFill>
                          <a:effectLst/>
                          <a:latin typeface="Calibri" charset="0"/>
                          <a:ea typeface="MS PGothic" charset="-128"/>
                        </a:rPr>
                        <a:t>Youth participate in community projects</a:t>
                      </a:r>
                    </a:p>
                    <a:p>
                      <a:pPr marL="171450" marR="0" lvl="0" indent="-17145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2"/>
                        </a:solidFill>
                        <a:effectLst/>
                        <a:latin typeface="Calibri" charset="0"/>
                        <a:ea typeface="MS PGothic" charset="-128"/>
                      </a:endParaRPr>
                    </a:p>
                  </a:txBody>
                  <a:tcPr marL="91448" marR="91448"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marL="171450" indent="-171450">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a:ln>
                            <a:noFill/>
                          </a:ln>
                          <a:solidFill>
                            <a:schemeClr val="tx2"/>
                          </a:solidFill>
                          <a:effectLst/>
                          <a:latin typeface="Calibri" charset="0"/>
                          <a:ea typeface="MS PGothic" charset="-128"/>
                        </a:rPr>
                        <a:t>Engages young people in political education and awareness</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a:ln>
                            <a:noFill/>
                          </a:ln>
                          <a:solidFill>
                            <a:schemeClr val="tx2"/>
                          </a:solidFill>
                          <a:effectLst/>
                          <a:latin typeface="Calibri" charset="0"/>
                          <a:ea typeface="MS PGothic" charset="-128"/>
                        </a:rPr>
                        <a:t>Builds skills and capacity for power analysis and action around issues young people identify</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a:ln>
                            <a:noFill/>
                          </a:ln>
                          <a:solidFill>
                            <a:schemeClr val="tx2"/>
                          </a:solidFill>
                          <a:effectLst/>
                          <a:latin typeface="Calibri" charset="0"/>
                          <a:ea typeface="MS PGothic" charset="-128"/>
                        </a:rPr>
                        <a:t>Begins to help young people build collective identity of young people as social change agents</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a:ln>
                            <a:noFill/>
                          </a:ln>
                          <a:solidFill>
                            <a:schemeClr val="tx2"/>
                          </a:solidFill>
                          <a:effectLst/>
                          <a:latin typeface="Calibri" charset="0"/>
                          <a:ea typeface="MS PGothic" charset="-128"/>
                        </a:rPr>
                        <a:t>Engages young people in advocacy and negotiation</a:t>
                      </a:r>
                    </a:p>
                    <a:p>
                      <a:pPr marL="171450" marR="0" lvl="0" indent="-17145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2"/>
                        </a:solidFill>
                        <a:effectLst/>
                        <a:latin typeface="Calibri" charset="0"/>
                        <a:ea typeface="MS PGothic" charset="-128"/>
                      </a:endParaRPr>
                    </a:p>
                  </a:txBody>
                  <a:tcPr marL="91448" marR="91448"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marL="171450" indent="-171450">
                        <a:spcBef>
                          <a:spcPct val="20000"/>
                        </a:spcBef>
                        <a:buFont typeface="Arial" charset="0"/>
                        <a:defRPr sz="2800">
                          <a:solidFill>
                            <a:schemeClr val="tx1"/>
                          </a:solidFill>
                          <a:latin typeface="Calibri" charset="0"/>
                          <a:ea typeface="MS PGothic" charset="-128"/>
                        </a:defRPr>
                      </a:lvl1pPr>
                      <a:lvl2pPr marL="742950" indent="-285750">
                        <a:spcBef>
                          <a:spcPct val="20000"/>
                        </a:spcBef>
                        <a:buFont typeface="Arial" charset="0"/>
                        <a:defRPr sz="2400">
                          <a:solidFill>
                            <a:schemeClr val="tx1"/>
                          </a:solidFill>
                          <a:latin typeface="Calibri" charset="0"/>
                          <a:ea typeface="MS PGothic" charset="-128"/>
                        </a:defRPr>
                      </a:lvl2pPr>
                      <a:lvl3pPr marL="1143000" indent="-228600">
                        <a:spcBef>
                          <a:spcPct val="20000"/>
                        </a:spcBef>
                        <a:buFont typeface="Arial" charset="0"/>
                        <a:defRPr sz="2000">
                          <a:solidFill>
                            <a:schemeClr val="tx1"/>
                          </a:solidFill>
                          <a:latin typeface="Calibri" charset="0"/>
                          <a:ea typeface="MS PGothic" charset="-128"/>
                        </a:defRPr>
                      </a:lvl3pPr>
                      <a:lvl4pPr marL="1600200" indent="-228600">
                        <a:spcBef>
                          <a:spcPct val="20000"/>
                        </a:spcBef>
                        <a:buFont typeface="Arial" charset="0"/>
                        <a:defRPr>
                          <a:solidFill>
                            <a:schemeClr val="tx1"/>
                          </a:solidFill>
                          <a:latin typeface="Calibri" charset="0"/>
                          <a:ea typeface="MS PGothic" charset="-128"/>
                        </a:defRPr>
                      </a:lvl4pPr>
                      <a:lvl5pPr marL="2057400" indent="-228600">
                        <a:spcBef>
                          <a:spcPct val="20000"/>
                        </a:spcBef>
                        <a:buFont typeface="Arial" charset="0"/>
                        <a:defRPr>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MS PGothic" charset="-128"/>
                        </a:defRPr>
                      </a:lvl9pPr>
                    </a:lstStyle>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dirty="0">
                          <a:ln>
                            <a:noFill/>
                          </a:ln>
                          <a:solidFill>
                            <a:schemeClr val="tx2"/>
                          </a:solidFill>
                          <a:effectLst/>
                          <a:latin typeface="Calibri" charset="0"/>
                          <a:ea typeface="MS PGothic" charset="-128"/>
                        </a:rPr>
                        <a:t>Builds a membership base</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dirty="0">
                          <a:ln>
                            <a:noFill/>
                          </a:ln>
                          <a:solidFill>
                            <a:schemeClr val="tx2"/>
                          </a:solidFill>
                          <a:effectLst/>
                          <a:latin typeface="Calibri" charset="0"/>
                          <a:ea typeface="MS PGothic" charset="-128"/>
                        </a:rPr>
                        <a:t>Involves youth as decision makers</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dirty="0">
                          <a:ln>
                            <a:noFill/>
                          </a:ln>
                          <a:solidFill>
                            <a:schemeClr val="tx2"/>
                          </a:solidFill>
                          <a:effectLst/>
                          <a:latin typeface="Calibri" charset="0"/>
                          <a:ea typeface="MS PGothic" charset="-128"/>
                        </a:rPr>
                        <a:t>Engages in collective action for systems change</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pPr>
                      <a:r>
                        <a:rPr kumimoji="0" lang="en-US" altLang="en-US" sz="1200" b="0" i="0" u="none" strike="noStrike" cap="none" normalizeH="0" baseline="0" dirty="0">
                          <a:ln>
                            <a:noFill/>
                          </a:ln>
                          <a:solidFill>
                            <a:schemeClr val="tx2"/>
                          </a:solidFill>
                          <a:effectLst/>
                          <a:latin typeface="Calibri" charset="0"/>
                          <a:ea typeface="MS PGothic" charset="-128"/>
                        </a:rPr>
                        <a:t>Engages in alliances and coalitions</a:t>
                      </a:r>
                    </a:p>
                  </a:txBody>
                  <a:tcPr marL="91448" marR="91448"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bl>
          </a:graphicData>
        </a:graphic>
      </p:graphicFrame>
      <p:pic>
        <p:nvPicPr>
          <p:cNvPr id="15" name="Picture 20" descr="Image result for Funders Collaborative on Youth Organiz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760" y="108950"/>
            <a:ext cx="1158240" cy="66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6827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Community Level Impacts</a:t>
            </a:r>
          </a:p>
        </p:txBody>
      </p:sp>
      <p:sp>
        <p:nvSpPr>
          <p:cNvPr id="3" name="Content Placeholder 2"/>
          <p:cNvSpPr>
            <a:spLocks noGrp="1"/>
          </p:cNvSpPr>
          <p:nvPr>
            <p:ph idx="1"/>
          </p:nvPr>
        </p:nvSpPr>
        <p:spPr>
          <a:xfrm>
            <a:off x="531812" y="1790699"/>
            <a:ext cx="2998787" cy="4025901"/>
          </a:xfrm>
        </p:spPr>
        <p:txBody>
          <a:bodyPr>
            <a:normAutofit fontScale="85000" lnSpcReduction="10000"/>
          </a:bodyPr>
          <a:lstStyle/>
          <a:p>
            <a:pPr>
              <a:buClr>
                <a:schemeClr val="accent1"/>
              </a:buClr>
            </a:pPr>
            <a:r>
              <a:rPr lang="en-US" dirty="0"/>
              <a:t>Districts across CA approve college prep for all.</a:t>
            </a:r>
          </a:p>
          <a:p>
            <a:pPr>
              <a:buClr>
                <a:schemeClr val="accent1"/>
              </a:buClr>
            </a:pPr>
            <a:r>
              <a:rPr lang="en-US" dirty="0"/>
              <a:t>LA, Chicago, Philadelphia, Boston pass new student codes of conduct.</a:t>
            </a:r>
          </a:p>
          <a:p>
            <a:pPr>
              <a:buClr>
                <a:schemeClr val="accent1"/>
              </a:buClr>
            </a:pPr>
            <a:r>
              <a:rPr lang="en-US" dirty="0"/>
              <a:t>Changing school food in San Antonio, Baltimore, and New Orleans.</a:t>
            </a:r>
          </a:p>
          <a:p>
            <a:pPr>
              <a:buClr>
                <a:schemeClr val="accent1"/>
              </a:buClr>
            </a:pPr>
            <a:endParaRPr lang="en-US" dirty="0"/>
          </a:p>
        </p:txBody>
      </p:sp>
      <p:pic>
        <p:nvPicPr>
          <p:cNvPr id="5" name="Picture 4" descr="Screen shot 2013-10-03 at 1.20.40 PM.png"/>
          <p:cNvPicPr>
            <a:picLocks noChangeAspect="1"/>
          </p:cNvPicPr>
          <p:nvPr/>
        </p:nvPicPr>
        <p:blipFill>
          <a:blip r:embed="rId2"/>
          <a:stretch>
            <a:fillRect/>
          </a:stretch>
        </p:blipFill>
        <p:spPr>
          <a:xfrm>
            <a:off x="3818848" y="2235200"/>
            <a:ext cx="5069564" cy="3111500"/>
          </a:xfrm>
          <a:prstGeom prst="rect">
            <a:avLst/>
          </a:prstGeom>
          <a:ln>
            <a:noFill/>
          </a:ln>
          <a:effectLst>
            <a:outerShdw blurRad="292100" dist="139700" dir="2700000" algn="tl" rotWithShape="0">
              <a:srgbClr val="333333">
                <a:alpha val="65000"/>
              </a:srgbClr>
            </a:outerShdw>
          </a:effectLst>
        </p:spPr>
      </p:pic>
      <p:pic>
        <p:nvPicPr>
          <p:cNvPr id="6" name="Picture 20" descr="Image result for Funders Collaborative on Youth Organiz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760" y="108950"/>
            <a:ext cx="1158240" cy="66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0073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04" y="1382464"/>
            <a:ext cx="8067039" cy="49106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8582" y="5831450"/>
            <a:ext cx="115929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sto MT"/>
                <a:ea typeface="+mn-ea"/>
                <a:cs typeface="+mn-cs"/>
              </a:rPr>
              <a:t>N=1149</a:t>
            </a:r>
          </a:p>
        </p:txBody>
      </p:sp>
      <p:sp>
        <p:nvSpPr>
          <p:cNvPr id="3" name="TextBox 2"/>
          <p:cNvSpPr txBox="1"/>
          <p:nvPr/>
        </p:nvSpPr>
        <p:spPr>
          <a:xfrm>
            <a:off x="5022240" y="1447800"/>
            <a:ext cx="1991827" cy="338554"/>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sto MT"/>
                <a:ea typeface="+mn-ea"/>
                <a:cs typeface="+mn-cs"/>
              </a:rPr>
              <a:t>Youth Development</a:t>
            </a:r>
          </a:p>
        </p:txBody>
      </p:sp>
      <p:sp>
        <p:nvSpPr>
          <p:cNvPr id="6" name="TextBox 5"/>
          <p:cNvSpPr txBox="1"/>
          <p:nvPr/>
        </p:nvSpPr>
        <p:spPr>
          <a:xfrm>
            <a:off x="2779794" y="1447800"/>
            <a:ext cx="1885724"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sto MT"/>
                <a:ea typeface="+mn-ea"/>
                <a:cs typeface="+mn-cs"/>
              </a:rPr>
              <a:t>Youth Organizing</a:t>
            </a:r>
          </a:p>
        </p:txBody>
      </p:sp>
      <p:sp>
        <p:nvSpPr>
          <p:cNvPr id="8" name="Rectangle 7"/>
          <p:cNvSpPr/>
          <p:nvPr/>
        </p:nvSpPr>
        <p:spPr>
          <a:xfrm>
            <a:off x="566937" y="286224"/>
            <a:ext cx="7340545" cy="954107"/>
          </a:xfrm>
          <a:prstGeom prst="rect">
            <a:avLst/>
          </a:prstGeom>
        </p:spPr>
        <p:txBody>
          <a:bodyPr wrap="square">
            <a:spAutoFit/>
          </a:bodyPr>
          <a:lstStyle/>
          <a:p>
            <a:r>
              <a:rPr lang="en-US" sz="2000" dirty="0"/>
              <a:t>Percentage of Youth Benefiting “A Lot” from Youth Organizing &amp; Youth Development Groups </a:t>
            </a:r>
            <a:br>
              <a:rPr lang="en-US" sz="2000" dirty="0"/>
            </a:br>
            <a:r>
              <a:rPr lang="en-US" sz="1600" dirty="0"/>
              <a:t>Building Healthy Communities Initiative in California 2014</a:t>
            </a:r>
            <a:endParaRPr lang="en-US" sz="1600" dirty="0"/>
          </a:p>
        </p:txBody>
      </p:sp>
      <p:pic>
        <p:nvPicPr>
          <p:cNvPr id="10" name="Picture 20" descr="Image result for Funders Collaborative on Youth Organiz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760" y="108950"/>
            <a:ext cx="1158240" cy="66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1883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45939" r="12084" b="54230"/>
          <a:stretch/>
        </p:blipFill>
        <p:spPr>
          <a:xfrm>
            <a:off x="-1" y="127178"/>
            <a:ext cx="9144002" cy="616948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249" y="1906469"/>
            <a:ext cx="4837637" cy="2993502"/>
          </a:xfrm>
          <a:prstGeom prst="rect">
            <a:avLst/>
          </a:prstGeom>
        </p:spPr>
      </p:pic>
      <p:sp>
        <p:nvSpPr>
          <p:cNvPr id="2" name="Rectangle 1"/>
          <p:cNvSpPr/>
          <p:nvPr/>
        </p:nvSpPr>
        <p:spPr>
          <a:xfrm>
            <a:off x="1" y="5319351"/>
            <a:ext cx="9144000" cy="68146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sto MT"/>
              <a:ea typeface="+mn-ea"/>
              <a:cs typeface="+mn-cs"/>
            </a:endParaRPr>
          </a:p>
        </p:txBody>
      </p:sp>
      <p:sp>
        <p:nvSpPr>
          <p:cNvPr id="7" name="Title 1"/>
          <p:cNvSpPr txBox="1">
            <a:spLocks/>
          </p:cNvSpPr>
          <p:nvPr/>
        </p:nvSpPr>
        <p:spPr>
          <a:xfrm>
            <a:off x="491319" y="40062"/>
            <a:ext cx="7668315" cy="2154701"/>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ea typeface="ＭＳ Ｐゴシック"/>
                <a:cs typeface="ＭＳ Ｐゴシック"/>
              </a:rPr>
              <a:t>High School Youth Organizing and College Enrollment: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ea typeface="ＭＳ Ｐゴシック"/>
                <a:cs typeface="ＭＳ Ｐゴシック"/>
              </a:rPr>
              <a:t>Youth organizing is associated with an increased likelihood of attending a four year college</a:t>
            </a:r>
          </a:p>
          <a:p>
            <a:pPr marL="0" marR="0" lvl="0" indent="0" algn="l" defTabSz="457200" rtl="0" eaLnBrk="1" fontAlgn="auto" latinLnBrk="0" hangingPunct="1">
              <a:lnSpc>
                <a:spcPct val="140000"/>
              </a:lnSpc>
              <a:spcBef>
                <a:spcPct val="0"/>
              </a:spcBef>
              <a:spcAft>
                <a:spcPts val="0"/>
              </a:spcAft>
              <a:buClrTx/>
              <a:buSzTx/>
              <a:buFontTx/>
              <a:buNone/>
              <a:tabLst/>
              <a:defRPr/>
            </a:pPr>
            <a:r>
              <a:rPr kumimoji="0" lang="en-US" sz="1200" i="0" u="none" strike="noStrike" kern="1200" cap="none" spc="0" normalizeH="0" baseline="0" noProof="0" dirty="0">
                <a:ln>
                  <a:noFill/>
                </a:ln>
                <a:solidFill>
                  <a:srgbClr val="C00000"/>
                </a:solidFill>
                <a:effectLst/>
                <a:uLnTx/>
                <a:uFillTx/>
                <a:ea typeface="ＭＳ Ｐゴシック"/>
                <a:cs typeface="ＭＳ Ｐゴシック"/>
              </a:rPr>
              <a:t>Based on logistic regression results controlling for high school GPA, socioeconomic background, and gender</a:t>
            </a:r>
          </a:p>
        </p:txBody>
      </p:sp>
      <p:sp>
        <p:nvSpPr>
          <p:cNvPr id="4" name="TextBox 3"/>
          <p:cNvSpPr txBox="1"/>
          <p:nvPr/>
        </p:nvSpPr>
        <p:spPr>
          <a:xfrm>
            <a:off x="7321279" y="2826581"/>
            <a:ext cx="994183" cy="369332"/>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sto MT"/>
                <a:ea typeface="+mn-ea"/>
                <a:cs typeface="+mn-cs"/>
              </a:rPr>
              <a:t>N=2610</a:t>
            </a:r>
          </a:p>
        </p:txBody>
      </p:sp>
      <p:sp>
        <p:nvSpPr>
          <p:cNvPr id="8" name="TextBox 7"/>
          <p:cNvSpPr txBox="1"/>
          <p:nvPr/>
        </p:nvSpPr>
        <p:spPr>
          <a:xfrm>
            <a:off x="27" y="5409145"/>
            <a:ext cx="7042825" cy="507831"/>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Calisto MT"/>
                <a:ea typeface="+mn-ea"/>
                <a:cs typeface="+mn-cs"/>
              </a:rPr>
              <a:t>Findings published in </a:t>
            </a:r>
            <a:r>
              <a:rPr kumimoji="0" lang="en-US" sz="1350" b="1" i="1" u="none" strike="noStrike" kern="1200" cap="none" spc="0" normalizeH="0" baseline="0" noProof="0" dirty="0">
                <a:ln>
                  <a:noFill/>
                </a:ln>
                <a:solidFill>
                  <a:srgbClr val="000000"/>
                </a:solidFill>
                <a:effectLst/>
                <a:uLnTx/>
                <a:uFillTx/>
                <a:latin typeface="Calisto MT"/>
                <a:ea typeface="+mn-ea"/>
                <a:cs typeface="+mn-cs"/>
              </a:rPr>
              <a:t>Learning to Lead: The Impact of Youth Organizing on the Educational </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1" i="1" u="none" strike="noStrike" kern="1200" cap="none" spc="0" normalizeH="0" baseline="0" noProof="0" dirty="0">
                <a:ln>
                  <a:noFill/>
                </a:ln>
                <a:solidFill>
                  <a:srgbClr val="000000"/>
                </a:solidFill>
                <a:effectLst/>
                <a:uLnTx/>
                <a:uFillTx/>
                <a:latin typeface="Calisto MT"/>
                <a:ea typeface="+mn-ea"/>
                <a:cs typeface="+mn-cs"/>
              </a:rPr>
              <a:t>and Civic Trajectories of Low-Income Youth available at: </a:t>
            </a:r>
            <a:r>
              <a:rPr kumimoji="0" lang="en-US" sz="1050" b="1" i="1" u="none" strike="noStrike" kern="1200" cap="none" spc="0" normalizeH="0" baseline="0" noProof="0" dirty="0">
                <a:ln>
                  <a:noFill/>
                </a:ln>
                <a:solidFill>
                  <a:srgbClr val="000000"/>
                </a:solidFill>
                <a:effectLst/>
                <a:uLnTx/>
                <a:uFillTx/>
                <a:latin typeface="Calisto MT"/>
                <a:ea typeface="+mn-ea"/>
                <a:cs typeface="+mn-cs"/>
              </a:rPr>
              <a:t>http://idea.gseis.ucla.edu/projects/learning-to-lead </a:t>
            </a:r>
            <a:endParaRPr kumimoji="0" lang="en-US" sz="1050" b="1" i="0" u="none" strike="noStrike" kern="1200" cap="none" spc="0" normalizeH="0" baseline="0" noProof="0" dirty="0">
              <a:ln>
                <a:noFill/>
              </a:ln>
              <a:solidFill>
                <a:srgbClr val="000000"/>
              </a:solidFill>
              <a:effectLst/>
              <a:uLnTx/>
              <a:uFillTx/>
              <a:latin typeface="Calisto MT"/>
              <a:ea typeface="+mn-ea"/>
              <a:cs typeface="+mn-cs"/>
            </a:endParaRPr>
          </a:p>
        </p:txBody>
      </p:sp>
      <p:pic>
        <p:nvPicPr>
          <p:cNvPr id="6" name="Picture 4" descr="CYASSmallWhiteOutl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319" y="2428288"/>
            <a:ext cx="1758154" cy="97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8542" y="4876393"/>
            <a:ext cx="6042382" cy="442898"/>
          </a:xfrm>
          <a:prstGeom prst="rect">
            <a:avLst/>
          </a:prstGeom>
        </p:spPr>
      </p:pic>
      <p:pic>
        <p:nvPicPr>
          <p:cNvPr id="12" name="Picture 20" descr="Image result for Funders Collaborative on Youth Organiz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5760" y="108950"/>
            <a:ext cx="1158240" cy="66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5314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5939" r="12084" b="54230"/>
          <a:stretch/>
        </p:blipFill>
        <p:spPr>
          <a:xfrm>
            <a:off x="-1" y="127178"/>
            <a:ext cx="9144002" cy="6169482"/>
          </a:xfrm>
          <a:prstGeom prst="rect">
            <a:avLst/>
          </a:prstGeom>
        </p:spPr>
      </p:pic>
      <p:sp>
        <p:nvSpPr>
          <p:cNvPr id="2" name="Title 1"/>
          <p:cNvSpPr>
            <a:spLocks noGrp="1"/>
          </p:cNvSpPr>
          <p:nvPr>
            <p:ph type="title" idx="4294967295"/>
          </p:nvPr>
        </p:nvSpPr>
        <p:spPr>
          <a:xfrm>
            <a:off x="474663" y="88900"/>
            <a:ext cx="8669337" cy="1689100"/>
          </a:xfrm>
        </p:spPr>
        <p:txBody>
          <a:bodyPr>
            <a:normAutofit/>
          </a:bodyPr>
          <a:lstStyle/>
          <a:p>
            <a:r>
              <a:rPr lang="en-US" sz="2400" dirty="0">
                <a:ea typeface="ＭＳ Ｐゴシック"/>
                <a:cs typeface="ＭＳ Ｐゴシック"/>
              </a:rPr>
              <a:t>Civic Participation in Young Adulthood:</a:t>
            </a:r>
            <a:br>
              <a:rPr lang="en-US" sz="2400" dirty="0">
                <a:ea typeface="ＭＳ Ｐゴシック"/>
                <a:cs typeface="ＭＳ Ｐゴシック"/>
              </a:rPr>
            </a:br>
            <a:r>
              <a:rPr lang="en-US" sz="2325" dirty="0">
                <a:ea typeface="ＭＳ Ｐゴシック"/>
                <a:cs typeface="ＭＳ Ｐゴシック"/>
              </a:rPr>
              <a:t>Youth organizing generates high levels of participation</a:t>
            </a:r>
            <a:br>
              <a:rPr lang="en-US" sz="2400" dirty="0">
                <a:ea typeface="ＭＳ Ｐゴシック"/>
                <a:cs typeface="ＭＳ Ｐゴシック"/>
              </a:rPr>
            </a:br>
            <a:r>
              <a:rPr lang="en-US" sz="1500" dirty="0">
                <a:solidFill>
                  <a:srgbClr val="C00000"/>
                </a:solidFill>
                <a:ea typeface="ＭＳ Ｐゴシック"/>
                <a:cs typeface="ＭＳ Ｐゴシック"/>
              </a:rPr>
              <a:t>(Analyses control for socioeconomic background, college enrollment, gender, and age)</a:t>
            </a:r>
          </a:p>
        </p:txBody>
      </p:sp>
      <p:pic>
        <p:nvPicPr>
          <p:cNvPr id="4" name="Picture 3" descr="CivicParticipation_Graphs-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513" y="1777964"/>
            <a:ext cx="8473118" cy="3541327"/>
          </a:xfrm>
          <a:prstGeom prst="rect">
            <a:avLst/>
          </a:prstGeom>
        </p:spPr>
      </p:pic>
      <p:sp>
        <p:nvSpPr>
          <p:cNvPr id="5" name="TextBox 4"/>
          <p:cNvSpPr txBox="1"/>
          <p:nvPr/>
        </p:nvSpPr>
        <p:spPr>
          <a:xfrm>
            <a:off x="7753695" y="4120652"/>
            <a:ext cx="994183" cy="369332"/>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sto MT"/>
                <a:ea typeface="+mn-ea"/>
                <a:cs typeface="+mn-cs"/>
              </a:rPr>
              <a:t>N=2610</a:t>
            </a:r>
          </a:p>
        </p:txBody>
      </p:sp>
      <p:pic>
        <p:nvPicPr>
          <p:cNvPr id="6" name="Picture 4" descr="CYASSmallWhiteOutl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51876" y="3218490"/>
            <a:ext cx="1362932" cy="75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3647" y="5414837"/>
            <a:ext cx="9232079" cy="58596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sto MT"/>
              <a:ea typeface="+mn-ea"/>
              <a:cs typeface="+mn-cs"/>
            </a:endParaRPr>
          </a:p>
        </p:txBody>
      </p:sp>
      <p:sp>
        <p:nvSpPr>
          <p:cNvPr id="8" name="Rectangle 7"/>
          <p:cNvSpPr/>
          <p:nvPr/>
        </p:nvSpPr>
        <p:spPr>
          <a:xfrm>
            <a:off x="28" y="5414837"/>
            <a:ext cx="9232079" cy="58596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sto MT"/>
                <a:ea typeface="+mn-ea"/>
                <a:cs typeface="+mn-cs"/>
              </a:rPr>
              <a:t>Findings published in “Training Young Activists: Grassroots Organizing and Youths’ Civic and Political Trajectories.” </a:t>
            </a:r>
            <a:r>
              <a:rPr kumimoji="0" lang="en-US" sz="1350" b="1" i="1" u="none" strike="noStrike" kern="1200" cap="none" spc="0" normalizeH="0" baseline="0" noProof="0" dirty="0">
                <a:ln>
                  <a:noFill/>
                </a:ln>
                <a:solidFill>
                  <a:prstClr val="black"/>
                </a:solidFill>
                <a:effectLst/>
                <a:uLnTx/>
                <a:uFillTx/>
                <a:latin typeface="Calisto MT"/>
                <a:ea typeface="+mn-ea"/>
                <a:cs typeface="+mn-cs"/>
              </a:rPr>
              <a:t>Sociological Perspectives</a:t>
            </a:r>
            <a:endParaRPr kumimoji="0" lang="en-US" sz="1350" b="1" i="0" u="none" strike="noStrike" kern="1200" cap="none" spc="0" normalizeH="0" baseline="0" noProof="0" dirty="0">
              <a:ln>
                <a:noFill/>
              </a:ln>
              <a:solidFill>
                <a:prstClr val="black"/>
              </a:solidFill>
              <a:effectLst/>
              <a:uLnTx/>
              <a:uFillTx/>
              <a:latin typeface="Calisto MT"/>
              <a:ea typeface="+mn-ea"/>
              <a:cs typeface="+mn-cs"/>
            </a:endParaRPr>
          </a:p>
        </p:txBody>
      </p:sp>
      <p:pic>
        <p:nvPicPr>
          <p:cNvPr id="10" name="Picture 20" descr="Image result for Funders Collaborative on Youth Organiz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5760" y="108950"/>
            <a:ext cx="1158240" cy="66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756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2566"/>
            <a:ext cx="7886700" cy="1325563"/>
          </a:xfrm>
        </p:spPr>
        <p:txBody>
          <a:bodyPr>
            <a:normAutofit/>
          </a:bodyPr>
          <a:lstStyle/>
          <a:p>
            <a:r>
              <a:rPr lang="en-US" sz="3000" dirty="0"/>
              <a:t>Youth Organizing Landscape Map</a:t>
            </a:r>
          </a:p>
        </p:txBody>
      </p:sp>
      <p:pic>
        <p:nvPicPr>
          <p:cNvPr id="3" name="Picture 2"/>
          <p:cNvPicPr>
            <a:picLocks noChangeAspect="1"/>
          </p:cNvPicPr>
          <p:nvPr/>
        </p:nvPicPr>
        <p:blipFill rotWithShape="1">
          <a:blip r:embed="rId3"/>
          <a:srcRect t="10928" b="4947"/>
          <a:stretch/>
        </p:blipFill>
        <p:spPr>
          <a:xfrm>
            <a:off x="0" y="1082334"/>
            <a:ext cx="9144000" cy="5187769"/>
          </a:xfrm>
          <a:prstGeom prst="rect">
            <a:avLst/>
          </a:prstGeom>
        </p:spPr>
      </p:pic>
      <p:pic>
        <p:nvPicPr>
          <p:cNvPr id="4" name="Picture 20" descr="Image result for Funders Collaborative on Youth Organiz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5760" y="108950"/>
            <a:ext cx="1158240" cy="66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4098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pPr marL="0" indent="0">
              <a:buNone/>
            </a:pPr>
            <a:r>
              <a:rPr lang="en-US" dirty="0"/>
              <a:t>Please type your questions into the chat box.</a:t>
            </a:r>
          </a:p>
          <a:p>
            <a:pPr marL="0" indent="0">
              <a:buNone/>
            </a:pPr>
            <a:r>
              <a:rPr lang="en-US" sz="2400" dirty="0"/>
              <a:t>(The chat button can be found in the Zoom menu)</a:t>
            </a:r>
          </a:p>
        </p:txBody>
      </p:sp>
      <p:pic>
        <p:nvPicPr>
          <p:cNvPr id="4" name="Picture 2" descr="https://adpaascu.files.wordpress.com/2014/03/circle-logo-4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864" y="4190929"/>
            <a:ext cx="1513490" cy="43250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Image result for pace funders"/>
          <p:cNvSpPr>
            <a:spLocks noChangeAspect="1" noChangeArrowheads="1"/>
          </p:cNvSpPr>
          <p:nvPr/>
        </p:nvSpPr>
        <p:spPr bwMode="auto">
          <a:xfrm>
            <a:off x="3457301" y="389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5027355" y="4005018"/>
            <a:ext cx="1256044" cy="754499"/>
          </a:xfrm>
          <a:prstGeom prst="rect">
            <a:avLst/>
          </a:prstGeom>
        </p:spPr>
      </p:pic>
      <p:pic>
        <p:nvPicPr>
          <p:cNvPr id="7" name="Picture 12" descr="Image result for mikva challen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1285" y="4919192"/>
            <a:ext cx="900165" cy="9001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Image result for mccormick foun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1583" y="4945843"/>
            <a:ext cx="1681216" cy="4906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Voting Age Logo transparent.png"/>
          <p:cNvPicPr>
            <a:picLocks noChangeAspect="1"/>
          </p:cNvPicPr>
          <p:nvPr/>
        </p:nvPicPr>
        <p:blipFill rotWithShape="1">
          <a:blip r:embed="rId6">
            <a:extLst>
              <a:ext uri="{28A0092B-C50C-407E-A947-70E740481C1C}">
                <a14:useLocalDpi xmlns:a14="http://schemas.microsoft.com/office/drawing/2010/main" val="0"/>
              </a:ext>
            </a:extLst>
          </a:blip>
          <a:srcRect b="18482"/>
          <a:stretch/>
        </p:blipFill>
        <p:spPr>
          <a:xfrm>
            <a:off x="4839999" y="4856818"/>
            <a:ext cx="1630755" cy="358407"/>
          </a:xfrm>
          <a:prstGeom prst="rect">
            <a:avLst/>
          </a:prstGeom>
        </p:spPr>
      </p:pic>
      <p:sp>
        <p:nvSpPr>
          <p:cNvPr id="10" name="AutoShape 16" descr="Image result for funders' collaborative on youth organizing"/>
          <p:cNvSpPr>
            <a:spLocks noChangeAspect="1" noChangeArrowheads="1"/>
          </p:cNvSpPr>
          <p:nvPr/>
        </p:nvSpPr>
        <p:spPr bwMode="auto">
          <a:xfrm>
            <a:off x="3609701" y="405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8" descr="http://static1.squarespace.com/static/57c9971d2e69cfea322f5879/t/58261a821b631b1c236a1620/1485285758084/?format=1500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0026" y="3867055"/>
            <a:ext cx="768670" cy="989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Image result for Funders Collaborative on Youth Organiz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0103" y="4914950"/>
            <a:ext cx="1498978" cy="8664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http://www.pacefunders.org/wp-content/uploads/2016/06/PACE-Logo_RGB-FullColo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8795" y="3749817"/>
            <a:ext cx="2371411" cy="1354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074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000" dirty="0"/>
              <a:t>Case for News Literacy Education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9830867"/>
              </p:ext>
            </p:extLst>
          </p:nvPr>
        </p:nvGraphicFramePr>
        <p:xfrm>
          <a:off x="602540" y="162817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Social Media and Its Impac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6430" y="2299830"/>
            <a:ext cx="1238579" cy="1208644"/>
          </a:xfrm>
          <a:prstGeom prst="rect">
            <a:avLst/>
          </a:prstGeom>
        </p:spPr>
      </p:pic>
      <p:pic>
        <p:nvPicPr>
          <p:cNvPr id="7" name="Picture 6" descr="하이컨셉 &amp; 하이터치 :: 버블붕괴에도 희망의 싹은 ..."/>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3624" y="3035781"/>
            <a:ext cx="1641989" cy="945388"/>
          </a:xfrm>
          <a:prstGeom prst="rect">
            <a:avLst/>
          </a:prstGeom>
        </p:spPr>
      </p:pic>
      <p:pic>
        <p:nvPicPr>
          <p:cNvPr id="8" name="Picture 7" descr="média kinyírja az ausztrál őslakosokat? - Média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33183" y="3061283"/>
            <a:ext cx="1588901" cy="894381"/>
          </a:xfrm>
          <a:prstGeom prst="rect">
            <a:avLst/>
          </a:prstGeom>
        </p:spPr>
      </p:pic>
      <p:pic>
        <p:nvPicPr>
          <p:cNvPr id="10" name="Picture 9" descr="Political polarization in America: Republicans vs Democrat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69461" y="2566471"/>
            <a:ext cx="1668394" cy="938618"/>
          </a:xfrm>
          <a:prstGeom prst="rect">
            <a:avLst/>
          </a:prstGeom>
        </p:spPr>
      </p:pic>
      <p:sp>
        <p:nvSpPr>
          <p:cNvPr id="11" name="Oval Callout 10"/>
          <p:cNvSpPr/>
          <p:nvPr/>
        </p:nvSpPr>
        <p:spPr>
          <a:xfrm>
            <a:off x="4686300" y="4179391"/>
            <a:ext cx="3528567" cy="1002209"/>
          </a:xfrm>
          <a:prstGeom prst="wedgeEllipseCallout">
            <a:avLst>
              <a:gd name="adj1" fmla="val -12515"/>
              <a:gd name="adj2" fmla="val -786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Knowledge alone does not help</a:t>
            </a:r>
          </a:p>
          <a:p>
            <a:pPr algn="ctr"/>
            <a:r>
              <a:rPr lang="en-US" sz="1200" dirty="0"/>
              <a:t>Media lit education helps</a:t>
            </a:r>
          </a:p>
        </p:txBody>
      </p:sp>
      <p:sp>
        <p:nvSpPr>
          <p:cNvPr id="12" name="TextBox 11"/>
          <p:cNvSpPr txBox="1"/>
          <p:nvPr/>
        </p:nvSpPr>
        <p:spPr>
          <a:xfrm>
            <a:off x="735226" y="5181600"/>
            <a:ext cx="3474824" cy="300082"/>
          </a:xfrm>
          <a:prstGeom prst="rect">
            <a:avLst/>
          </a:prstGeom>
          <a:noFill/>
        </p:spPr>
        <p:txBody>
          <a:bodyPr wrap="square" rtlCol="0">
            <a:spAutoFit/>
          </a:bodyPr>
          <a:lstStyle/>
          <a:p>
            <a:r>
              <a:rPr lang="en-US" sz="1350" dirty="0"/>
              <a:t>Model developed from Kahne &amp; Bowyer, 2016</a:t>
            </a:r>
          </a:p>
        </p:txBody>
      </p:sp>
      <p:pic>
        <p:nvPicPr>
          <p:cNvPr id="13" name="Picture 2" descr="https://adpaascu.files.wordpress.com/2014/03/circle-logo-4c.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28504" y="5836849"/>
            <a:ext cx="1513490" cy="43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704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663549440"/>
              </p:ext>
            </p:extLst>
          </p:nvPr>
        </p:nvGraphicFramePr>
        <p:xfrm>
          <a:off x="152189" y="685799"/>
          <a:ext cx="8721869" cy="558355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675706" y="219128"/>
            <a:ext cx="6003925" cy="1015663"/>
          </a:xfrm>
          <a:prstGeom prst="rect">
            <a:avLst/>
          </a:prstGeom>
          <a:noFill/>
        </p:spPr>
        <p:txBody>
          <a:bodyPr wrap="square" rtlCol="0">
            <a:spAutoFit/>
          </a:bodyPr>
          <a:lstStyle/>
          <a:p>
            <a:pPr algn="ctr"/>
            <a:r>
              <a:rPr lang="en-US" sz="3000" dirty="0"/>
              <a:t>Levels of Trust Among Millennials, By Race and Ethnicity</a:t>
            </a:r>
          </a:p>
        </p:txBody>
      </p:sp>
      <p:pic>
        <p:nvPicPr>
          <p:cNvPr id="8" name="Picture 2" descr="https://adpaascu.files.wordpress.com/2014/03/circle-logo-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8504" y="5836849"/>
            <a:ext cx="1513490" cy="43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868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000" dirty="0"/>
              <a:t>Learning to Work Across Differences</a:t>
            </a:r>
          </a:p>
        </p:txBody>
      </p:sp>
      <p:sp>
        <p:nvSpPr>
          <p:cNvPr id="3" name="Content Placeholder 2"/>
          <p:cNvSpPr>
            <a:spLocks noGrp="1"/>
          </p:cNvSpPr>
          <p:nvPr>
            <p:ph idx="1"/>
          </p:nvPr>
        </p:nvSpPr>
        <p:spPr/>
        <p:txBody>
          <a:bodyPr>
            <a:normAutofit/>
          </a:bodyPr>
          <a:lstStyle/>
          <a:p>
            <a:pPr>
              <a:buClr>
                <a:schemeClr val="accent1"/>
              </a:buClr>
            </a:pPr>
            <a:r>
              <a:rPr lang="en-US" sz="2400" dirty="0"/>
              <a:t>Political Polarization increasing</a:t>
            </a:r>
          </a:p>
          <a:p>
            <a:pPr>
              <a:buClr>
                <a:schemeClr val="accent1"/>
              </a:buClr>
            </a:pPr>
            <a:r>
              <a:rPr lang="en-US" sz="2400" dirty="0"/>
              <a:t>Millennials deeply divided</a:t>
            </a:r>
          </a:p>
          <a:p>
            <a:pPr>
              <a:buClr>
                <a:schemeClr val="accent1"/>
              </a:buClr>
            </a:pPr>
            <a:r>
              <a:rPr lang="en-US" sz="2400" dirty="0"/>
              <a:t>Organic sites for building “bridging capital” eroded</a:t>
            </a:r>
          </a:p>
          <a:p>
            <a:pPr>
              <a:buClr>
                <a:schemeClr val="accent1"/>
              </a:buClr>
            </a:pPr>
            <a:r>
              <a:rPr lang="en-US" sz="2400" dirty="0"/>
              <a:t>How to change course?</a:t>
            </a:r>
          </a:p>
          <a:p>
            <a:pPr lvl="1">
              <a:buClr>
                <a:schemeClr val="accent1"/>
              </a:buClr>
            </a:pPr>
            <a:r>
              <a:rPr lang="en-US" sz="2100" dirty="0"/>
              <a:t>Civic education as a practice for the democracy</a:t>
            </a:r>
          </a:p>
          <a:p>
            <a:pPr lvl="1">
              <a:buClr>
                <a:schemeClr val="accent1"/>
              </a:buClr>
            </a:pPr>
            <a:r>
              <a:rPr lang="en-US" sz="2100" dirty="0"/>
              <a:t>Expand learning opportunities</a:t>
            </a:r>
          </a:p>
          <a:p>
            <a:pPr lvl="1">
              <a:buClr>
                <a:schemeClr val="accent1"/>
              </a:buClr>
            </a:pPr>
            <a:r>
              <a:rPr lang="en-US" sz="2100" dirty="0"/>
              <a:t>Equitable access to high quality civic learning</a:t>
            </a:r>
          </a:p>
          <a:p>
            <a:pPr lvl="1">
              <a:buClr>
                <a:schemeClr val="accent1"/>
              </a:buClr>
            </a:pPr>
            <a:endParaRPr lang="en-US" sz="2100" dirty="0"/>
          </a:p>
          <a:p>
            <a:pPr>
              <a:buClr>
                <a:schemeClr val="accent1"/>
              </a:buClr>
            </a:pPr>
            <a:endParaRPr lang="en-US" sz="2400" dirty="0"/>
          </a:p>
        </p:txBody>
      </p:sp>
      <p:pic>
        <p:nvPicPr>
          <p:cNvPr id="4" name="Picture 2" descr="https://adpaascu.files.wordpress.com/2014/03/circle-logo-4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8504" y="5836849"/>
            <a:ext cx="1513490" cy="43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349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4" y="1036320"/>
            <a:ext cx="2729865" cy="857250"/>
          </a:xfrm>
        </p:spPr>
        <p:txBody>
          <a:bodyPr>
            <a:noAutofit/>
          </a:bodyPr>
          <a:lstStyle/>
          <a:p>
            <a:pPr algn="ctr"/>
            <a:r>
              <a:rPr lang="en-US" sz="3000" dirty="0"/>
              <a:t>Levers of Civic Learning</a:t>
            </a:r>
          </a:p>
        </p:txBody>
      </p:sp>
      <p:sp>
        <p:nvSpPr>
          <p:cNvPr id="3" name="Text Placeholder 2"/>
          <p:cNvSpPr>
            <a:spLocks noGrp="1"/>
          </p:cNvSpPr>
          <p:nvPr>
            <p:ph type="body" idx="1"/>
          </p:nvPr>
        </p:nvSpPr>
        <p:spPr>
          <a:xfrm>
            <a:off x="561975" y="2047875"/>
            <a:ext cx="3371850" cy="3246120"/>
          </a:xfrm>
        </p:spPr>
        <p:txBody>
          <a:bodyPr>
            <a:noAutofit/>
          </a:bodyPr>
          <a:lstStyle/>
          <a:p>
            <a:pPr marL="257175" lvl="1">
              <a:spcBef>
                <a:spcPts val="450"/>
              </a:spcBef>
              <a:buClr>
                <a:schemeClr val="accent1"/>
              </a:buClr>
            </a:pPr>
            <a:r>
              <a:rPr lang="en-US" sz="2000" dirty="0"/>
              <a:t>K-12 Civic Education </a:t>
            </a:r>
          </a:p>
          <a:p>
            <a:pPr marL="257175" lvl="1">
              <a:spcBef>
                <a:spcPts val="450"/>
              </a:spcBef>
              <a:buClr>
                <a:schemeClr val="accent1"/>
              </a:buClr>
            </a:pPr>
            <a:r>
              <a:rPr lang="en-US" sz="2000" dirty="0"/>
              <a:t>Family &amp; Friends</a:t>
            </a:r>
          </a:p>
          <a:p>
            <a:pPr marL="257175" lvl="1">
              <a:spcBef>
                <a:spcPts val="450"/>
              </a:spcBef>
              <a:buClr>
                <a:schemeClr val="accent1"/>
              </a:buClr>
            </a:pPr>
            <a:r>
              <a:rPr lang="en-US" sz="2000" dirty="0"/>
              <a:t>Neighborhood</a:t>
            </a:r>
          </a:p>
          <a:p>
            <a:pPr marL="257175" lvl="1">
              <a:spcBef>
                <a:spcPts val="450"/>
              </a:spcBef>
              <a:buClr>
                <a:schemeClr val="accent1"/>
              </a:buClr>
            </a:pPr>
            <a:r>
              <a:rPr lang="en-US" sz="2000" dirty="0"/>
              <a:t>Vocational training/internships</a:t>
            </a:r>
          </a:p>
          <a:p>
            <a:pPr marL="257175" lvl="1">
              <a:spcBef>
                <a:spcPts val="450"/>
              </a:spcBef>
              <a:buClr>
                <a:schemeClr val="accent1"/>
              </a:buClr>
            </a:pPr>
            <a:r>
              <a:rPr lang="en-US" sz="2000" dirty="0"/>
              <a:t>School Climate</a:t>
            </a:r>
          </a:p>
          <a:p>
            <a:pPr marL="257175" lvl="1">
              <a:spcBef>
                <a:spcPts val="450"/>
              </a:spcBef>
              <a:buClr>
                <a:schemeClr val="accent1"/>
              </a:buClr>
            </a:pPr>
            <a:r>
              <a:rPr lang="en-US" sz="2000" dirty="0"/>
              <a:t>Community-Based Organizations</a:t>
            </a:r>
          </a:p>
          <a:p>
            <a:pPr marL="257175" lvl="1">
              <a:spcBef>
                <a:spcPts val="450"/>
              </a:spcBef>
              <a:buClr>
                <a:schemeClr val="accent1"/>
              </a:buClr>
            </a:pPr>
            <a:r>
              <a:rPr lang="en-US" sz="2000" dirty="0"/>
              <a:t>Policy</a:t>
            </a:r>
          </a:p>
          <a:p>
            <a:pPr marL="85725" indent="0">
              <a:buClr>
                <a:schemeClr val="accent1"/>
              </a:buClr>
              <a:buNone/>
            </a:pPr>
            <a:endParaRPr lang="en-US" sz="2000"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566" y="821148"/>
            <a:ext cx="4448175" cy="4935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https://adpaascu.files.wordpress.com/2014/03/circle-logo-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8504" y="5836849"/>
            <a:ext cx="1513490" cy="43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958899"/>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464</TotalTime>
  <Words>2057</Words>
  <Application>Microsoft Office PowerPoint</Application>
  <PresentationFormat>On-screen Show (4:3)</PresentationFormat>
  <Paragraphs>331</Paragraphs>
  <Slides>56</Slides>
  <Notes>26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56</vt:i4>
      </vt:variant>
    </vt:vector>
  </HeadingPairs>
  <TitlesOfParts>
    <vt:vector size="69" baseType="lpstr">
      <vt:lpstr>ＭＳ Ｐゴシック</vt:lpstr>
      <vt:lpstr>ＭＳ Ｐゴシック</vt:lpstr>
      <vt:lpstr>Aharoni</vt:lpstr>
      <vt:lpstr>Arial</vt:lpstr>
      <vt:lpstr>Calibri</vt:lpstr>
      <vt:lpstr>Calisto MT</vt:lpstr>
      <vt:lpstr>Courier New</vt:lpstr>
      <vt:lpstr>Franklin Gothic Book</vt:lpstr>
      <vt:lpstr>Helvetica</vt:lpstr>
      <vt:lpstr>Roboto Condensed Light</vt:lpstr>
      <vt:lpstr>Times New Roman</vt:lpstr>
      <vt:lpstr>Wingdings</vt:lpstr>
      <vt:lpstr>Office Theme</vt:lpstr>
      <vt:lpstr>PowerPoint Presentation</vt:lpstr>
      <vt:lpstr>Why We Need to Provide Quality Civic Learning for All</vt:lpstr>
      <vt:lpstr>Diverse Generation – Large Gaps in Civic Engagement</vt:lpstr>
      <vt:lpstr>PowerPoint Presentation</vt:lpstr>
      <vt:lpstr>Presidential-Midterm Engagement Gap</vt:lpstr>
      <vt:lpstr>Case for News Literacy Education</vt:lpstr>
      <vt:lpstr>PowerPoint Presentation</vt:lpstr>
      <vt:lpstr>Learning to Work Across Differences</vt:lpstr>
      <vt:lpstr>Levers of Civic Learning</vt:lpstr>
      <vt:lpstr>PowerPoint Presentation</vt:lpstr>
      <vt:lpstr>Why now?</vt:lpstr>
      <vt:lpstr>PowerPoint Presentation</vt:lpstr>
      <vt:lpstr>PowerPoint Presentation</vt:lpstr>
      <vt:lpstr>PowerPoint Presentation</vt:lpstr>
      <vt:lpstr>Different Solutions</vt:lpstr>
      <vt:lpstr>PowerPoint Presentation</vt:lpstr>
      <vt:lpstr>PowerPoint Presentation</vt:lpstr>
      <vt:lpstr>Action Civics  </vt:lpstr>
      <vt:lpstr>PowerPoint Presentation</vt:lpstr>
      <vt:lpstr>Why Action Civics?</vt:lpstr>
      <vt:lpstr>Young People Losing Faith in Government and Democratic Process</vt:lpstr>
      <vt:lpstr>What is Action Civics?</vt:lpstr>
      <vt:lpstr>PowerPoint Presentation</vt:lpstr>
      <vt:lpstr>Mikva’s Comprehensive Framework for Action Civics</vt:lpstr>
      <vt:lpstr>Issues to Action Process</vt:lpstr>
      <vt:lpstr>Why does Action Civics Work?</vt:lpstr>
      <vt:lpstr>Mikva Action Civics Impacts</vt:lpstr>
      <vt:lpstr>PowerPoint Presentation</vt:lpstr>
      <vt:lpstr>Why Invest in Action Civics?</vt:lpstr>
      <vt:lpstr>Bringing Civics Back to Illinois Schools</vt:lpstr>
      <vt:lpstr>Illinois high school graduates are ill-prepared for civic life</vt:lpstr>
      <vt:lpstr>Illinois has one of the lowest credit requirements for social studies</vt:lpstr>
      <vt:lpstr>And civic learning is little more than window dressing</vt:lpstr>
      <vt:lpstr>The Illinois Civic Education Task Force made a series of policy recommendations </vt:lpstr>
      <vt:lpstr>A civics course requirement was priority number one </vt:lpstr>
      <vt:lpstr>Most Illinois high schools already require civics or government </vt:lpstr>
      <vt:lpstr>Civics/ government course requirements vary by region </vt:lpstr>
      <vt:lpstr>Best practices in civic learning are prevalent with the exception of service-learning </vt:lpstr>
      <vt:lpstr>Lack of support for teacher professional development is a major challenge</vt:lpstr>
      <vt:lpstr>Our implementation models attempts to address these deficiencies </vt:lpstr>
      <vt:lpstr>Ian Simmons</vt:lpstr>
      <vt:lpstr>Vote16: Supporting Efforts to Lower the Voting Age to 16 on the Local Level</vt:lpstr>
      <vt:lpstr>Vote16: Our Progress</vt:lpstr>
      <vt:lpstr>Vote16: Current Work and Future Goals</vt:lpstr>
      <vt:lpstr>PowerPoint Presentation</vt:lpstr>
      <vt:lpstr>PowerPoint Presentation</vt:lpstr>
      <vt:lpstr>Oliver York Youth Leader</vt:lpstr>
      <vt:lpstr>Youth Organizing </vt:lpstr>
      <vt:lpstr>What is Youth Organizing? </vt:lpstr>
      <vt:lpstr>Youth Engagement Continuum</vt:lpstr>
      <vt:lpstr>Community Level Impacts</vt:lpstr>
      <vt:lpstr>PowerPoint Presentation</vt:lpstr>
      <vt:lpstr>PowerPoint Presentation</vt:lpstr>
      <vt:lpstr>Civic Participation in Young Adulthood: Youth organizing generates high levels of participation (Analyses control for socioeconomic background, college enrollment, gender, and age)</vt:lpstr>
      <vt:lpstr>Youth Organizing Landscape Map</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Dana Harris</dc:creator>
  <cp:lastModifiedBy>Dana Harris</cp:lastModifiedBy>
  <cp:revision>22</cp:revision>
  <dcterms:created xsi:type="dcterms:W3CDTF">2017-01-25T15:06:58Z</dcterms:created>
  <dcterms:modified xsi:type="dcterms:W3CDTF">2017-01-25T22:51:52Z</dcterms:modified>
</cp:coreProperties>
</file>